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embeddedFontLst>
    <p:embeddedFont>
      <p:font typeface="Raleway"/>
      <p:regular r:id="rId34"/>
      <p:bold r:id="rId35"/>
      <p:italic r:id="rId36"/>
      <p:boldItalic r:id="rId37"/>
    </p:embeddedFont>
    <p:embeddedFont>
      <p:font typeface="Playfair Display"/>
      <p:regular r:id="rId38"/>
      <p:bold r:id="rId39"/>
      <p:italic r:id="rId40"/>
      <p:boldItalic r:id="rId41"/>
    </p:embeddedFont>
    <p:embeddedFont>
      <p:font typeface="Frank Ruhl Libre"/>
      <p:regular r:id="rId42"/>
      <p:bold r:id="rId43"/>
    </p:embeddedFont>
    <p:embeddedFont>
      <p:font typeface="Raleway Light"/>
      <p:regular r:id="rId44"/>
      <p:bold r:id="rId45"/>
      <p:italic r:id="rId46"/>
      <p:boldItalic r:id="rId47"/>
    </p:embeddedFont>
    <p:embeddedFont>
      <p:font typeface="Gill Sans"/>
      <p:regular r:id="rId48"/>
      <p:bold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C5DD622B-BF83-44BC-BBD3-1B6B5B6723BF}">
  <a:tblStyle styleId="{C5DD622B-BF83-44BC-BBD3-1B6B5B6723B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28621856-AAB3-4A35-9C60-0B53F0A7CFE0}"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PlayfairDisplay-italic.fntdata"/><Relationship Id="rId42" Type="http://schemas.openxmlformats.org/officeDocument/2006/relationships/font" Target="fonts/FrankRuhlLibre-regular.fntdata"/><Relationship Id="rId41" Type="http://schemas.openxmlformats.org/officeDocument/2006/relationships/font" Target="fonts/PlayfairDisplay-boldItalic.fntdata"/><Relationship Id="rId44" Type="http://schemas.openxmlformats.org/officeDocument/2006/relationships/font" Target="fonts/RalewayLight-regular.fntdata"/><Relationship Id="rId43" Type="http://schemas.openxmlformats.org/officeDocument/2006/relationships/font" Target="fonts/FrankRuhlLibre-bold.fntdata"/><Relationship Id="rId46" Type="http://schemas.openxmlformats.org/officeDocument/2006/relationships/font" Target="fonts/RalewayLight-italic.fntdata"/><Relationship Id="rId45" Type="http://schemas.openxmlformats.org/officeDocument/2006/relationships/font" Target="fonts/RalewayLight-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GillSans-regular.fntdata"/><Relationship Id="rId47" Type="http://schemas.openxmlformats.org/officeDocument/2006/relationships/font" Target="fonts/RalewayLight-boldItalic.fntdata"/><Relationship Id="rId49" Type="http://schemas.openxmlformats.org/officeDocument/2006/relationships/font" Target="fonts/GillSans-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font" Target="fonts/Raleway-bold.fntdata"/><Relationship Id="rId34" Type="http://schemas.openxmlformats.org/officeDocument/2006/relationships/font" Target="fonts/Raleway-regular.fntdata"/><Relationship Id="rId37" Type="http://schemas.openxmlformats.org/officeDocument/2006/relationships/font" Target="fonts/Raleway-boldItalic.fntdata"/><Relationship Id="rId36" Type="http://schemas.openxmlformats.org/officeDocument/2006/relationships/font" Target="fonts/Raleway-italic.fntdata"/><Relationship Id="rId39" Type="http://schemas.openxmlformats.org/officeDocument/2006/relationships/font" Target="fonts/PlayfairDisplay-bold.fntdata"/><Relationship Id="rId38" Type="http://schemas.openxmlformats.org/officeDocument/2006/relationships/font" Target="fonts/PlayfairDisplay-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g6013db3d4b_0_6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6013db3d4b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g635836c299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635836c29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g35f391192_0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35f391192_0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g6013db3d4b_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6013db3d4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g635836c299_0_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635836c299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g35ed75ccf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35ed75ccf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g635836c299_0_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635836c299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g35ed75ccf_0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35ed75ccf_0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g35ed75ccf_0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35ed75ccf_0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g635836c299_0_3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635836c299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0" name="Shape 360"/>
        <p:cNvGrpSpPr/>
        <p:nvPr/>
      </p:nvGrpSpPr>
      <p:grpSpPr>
        <a:xfrm>
          <a:off x="0" y="0"/>
          <a:ext cx="0" cy="0"/>
          <a:chOff x="0" y="0"/>
          <a:chExt cx="0" cy="0"/>
        </a:xfrm>
      </p:grpSpPr>
      <p:sp>
        <p:nvSpPr>
          <p:cNvPr id="361" name="Google Shape;361;g635836c299_0_5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635836c299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1" name="Shape 381"/>
        <p:cNvGrpSpPr/>
        <p:nvPr/>
      </p:nvGrpSpPr>
      <p:grpSpPr>
        <a:xfrm>
          <a:off x="0" y="0"/>
          <a:ext cx="0" cy="0"/>
          <a:chOff x="0" y="0"/>
          <a:chExt cx="0" cy="0"/>
        </a:xfrm>
      </p:grpSpPr>
      <p:sp>
        <p:nvSpPr>
          <p:cNvPr id="382" name="Google Shape;382;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0" name="Shape 400"/>
        <p:cNvGrpSpPr/>
        <p:nvPr/>
      </p:nvGrpSpPr>
      <p:grpSpPr>
        <a:xfrm>
          <a:off x="0" y="0"/>
          <a:ext cx="0" cy="0"/>
          <a:chOff x="0" y="0"/>
          <a:chExt cx="0" cy="0"/>
        </a:xfrm>
      </p:grpSpPr>
      <p:sp>
        <p:nvSpPr>
          <p:cNvPr id="401" name="Google Shape;401;g35f391192_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7" name="Shape 417"/>
        <p:cNvGrpSpPr/>
        <p:nvPr/>
      </p:nvGrpSpPr>
      <p:grpSpPr>
        <a:xfrm>
          <a:off x="0" y="0"/>
          <a:ext cx="0" cy="0"/>
          <a:chOff x="0" y="0"/>
          <a:chExt cx="0" cy="0"/>
        </a:xfrm>
      </p:grpSpPr>
      <p:sp>
        <p:nvSpPr>
          <p:cNvPr id="418" name="Google Shape;418;g635836c299_0_7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635836c299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9" name="Shape 429"/>
        <p:cNvGrpSpPr/>
        <p:nvPr/>
      </p:nvGrpSpPr>
      <p:grpSpPr>
        <a:xfrm>
          <a:off x="0" y="0"/>
          <a:ext cx="0" cy="0"/>
          <a:chOff x="0" y="0"/>
          <a:chExt cx="0" cy="0"/>
        </a:xfrm>
      </p:grpSpPr>
      <p:sp>
        <p:nvSpPr>
          <p:cNvPr id="430" name="Google Shape;430;g35f391192_0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35f391192_0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6" name="Shape 446"/>
        <p:cNvGrpSpPr/>
        <p:nvPr/>
      </p:nvGrpSpPr>
      <p:grpSpPr>
        <a:xfrm>
          <a:off x="0" y="0"/>
          <a:ext cx="0" cy="0"/>
          <a:chOff x="0" y="0"/>
          <a:chExt cx="0" cy="0"/>
        </a:xfrm>
      </p:grpSpPr>
      <p:sp>
        <p:nvSpPr>
          <p:cNvPr id="447" name="Google Shape;447;g635836c299_0_8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635836c299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3" name="Shape 463"/>
        <p:cNvGrpSpPr/>
        <p:nvPr/>
      </p:nvGrpSpPr>
      <p:grpSpPr>
        <a:xfrm>
          <a:off x="0" y="0"/>
          <a:ext cx="0" cy="0"/>
          <a:chOff x="0" y="0"/>
          <a:chExt cx="0" cy="0"/>
        </a:xfrm>
      </p:grpSpPr>
      <p:sp>
        <p:nvSpPr>
          <p:cNvPr id="464" name="Google Shape;464;g635836c299_0_1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635836c299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35f391192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6013db3d4b_0_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6013db3d4b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6013db3d4b_0_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6013db3d4b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6013db3d4b_0_4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6013db3d4b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685800" y="1915625"/>
            <a:ext cx="5727000" cy="1159800"/>
          </a:xfrm>
          <a:prstGeom prst="rect">
            <a:avLst/>
          </a:prstGeom>
        </p:spPr>
        <p:txBody>
          <a:bodyPr anchorCtr="0" anchor="b" bIns="91425" lIns="91425" spcFirstLastPara="1" rIns="91425" wrap="square" tIns="91425">
            <a:noAutofit/>
          </a:bodyPr>
          <a:lstStyle>
            <a:lvl1pPr lvl="0" algn="l">
              <a:spcBef>
                <a:spcPts val="0"/>
              </a:spcBef>
              <a:spcAft>
                <a:spcPts val="0"/>
              </a:spcAft>
              <a:buClr>
                <a:srgbClr val="FFFFFF"/>
              </a:buClr>
              <a:buSzPts val="4800"/>
              <a:buNone/>
              <a:defRPr sz="4800">
                <a:solidFill>
                  <a:srgbClr val="FFFFFF"/>
                </a:solidFill>
              </a:defRPr>
            </a:lvl1pPr>
            <a:lvl2pPr lvl="1" algn="l">
              <a:spcBef>
                <a:spcPts val="0"/>
              </a:spcBef>
              <a:spcAft>
                <a:spcPts val="0"/>
              </a:spcAft>
              <a:buClr>
                <a:srgbClr val="FFFFFF"/>
              </a:buClr>
              <a:buSzPts val="4800"/>
              <a:buNone/>
              <a:defRPr sz="4800">
                <a:solidFill>
                  <a:srgbClr val="FFFFFF"/>
                </a:solidFill>
              </a:defRPr>
            </a:lvl2pPr>
            <a:lvl3pPr lvl="2" algn="l">
              <a:spcBef>
                <a:spcPts val="0"/>
              </a:spcBef>
              <a:spcAft>
                <a:spcPts val="0"/>
              </a:spcAft>
              <a:buClr>
                <a:srgbClr val="FFFFFF"/>
              </a:buClr>
              <a:buSzPts val="4800"/>
              <a:buNone/>
              <a:defRPr sz="4800">
                <a:solidFill>
                  <a:srgbClr val="FFFFFF"/>
                </a:solidFill>
              </a:defRPr>
            </a:lvl3pPr>
            <a:lvl4pPr lvl="3" algn="l">
              <a:spcBef>
                <a:spcPts val="0"/>
              </a:spcBef>
              <a:spcAft>
                <a:spcPts val="0"/>
              </a:spcAft>
              <a:buClr>
                <a:srgbClr val="FFFFFF"/>
              </a:buClr>
              <a:buSzPts val="4800"/>
              <a:buNone/>
              <a:defRPr sz="4800">
                <a:solidFill>
                  <a:srgbClr val="FFFFFF"/>
                </a:solidFill>
              </a:defRPr>
            </a:lvl4pPr>
            <a:lvl5pPr lvl="4" algn="l">
              <a:spcBef>
                <a:spcPts val="0"/>
              </a:spcBef>
              <a:spcAft>
                <a:spcPts val="0"/>
              </a:spcAft>
              <a:buClr>
                <a:srgbClr val="FFFFFF"/>
              </a:buClr>
              <a:buSzPts val="4800"/>
              <a:buNone/>
              <a:defRPr sz="4800">
                <a:solidFill>
                  <a:srgbClr val="FFFFFF"/>
                </a:solidFill>
              </a:defRPr>
            </a:lvl5pPr>
            <a:lvl6pPr lvl="5" algn="l">
              <a:spcBef>
                <a:spcPts val="0"/>
              </a:spcBef>
              <a:spcAft>
                <a:spcPts val="0"/>
              </a:spcAft>
              <a:buClr>
                <a:srgbClr val="FFFFFF"/>
              </a:buClr>
              <a:buSzPts val="4800"/>
              <a:buNone/>
              <a:defRPr sz="4800">
                <a:solidFill>
                  <a:srgbClr val="FFFFFF"/>
                </a:solidFill>
              </a:defRPr>
            </a:lvl6pPr>
            <a:lvl7pPr lvl="6" algn="l">
              <a:spcBef>
                <a:spcPts val="0"/>
              </a:spcBef>
              <a:spcAft>
                <a:spcPts val="0"/>
              </a:spcAft>
              <a:buClr>
                <a:srgbClr val="FFFFFF"/>
              </a:buClr>
              <a:buSzPts val="4800"/>
              <a:buNone/>
              <a:defRPr sz="4800">
                <a:solidFill>
                  <a:srgbClr val="FFFFFF"/>
                </a:solidFill>
              </a:defRPr>
            </a:lvl7pPr>
            <a:lvl8pPr lvl="7" algn="l">
              <a:spcBef>
                <a:spcPts val="0"/>
              </a:spcBef>
              <a:spcAft>
                <a:spcPts val="0"/>
              </a:spcAft>
              <a:buClr>
                <a:srgbClr val="FFFFFF"/>
              </a:buClr>
              <a:buSzPts val="4800"/>
              <a:buNone/>
              <a:defRPr sz="4800">
                <a:solidFill>
                  <a:srgbClr val="FFFFFF"/>
                </a:solidFill>
              </a:defRPr>
            </a:lvl8pPr>
            <a:lvl9pPr lvl="8" algn="l">
              <a:spcBef>
                <a:spcPts val="0"/>
              </a:spcBef>
              <a:spcAft>
                <a:spcPts val="0"/>
              </a:spcAft>
              <a:buClr>
                <a:srgbClr val="FFFFFF"/>
              </a:buClr>
              <a:buSzPts val="4800"/>
              <a:buNone/>
              <a:defRPr sz="4800">
                <a:solidFill>
                  <a:srgbClr val="FFFFFF"/>
                </a:solidFill>
              </a:defRPr>
            </a:lvl9pPr>
          </a:lstStyle>
          <a:p/>
        </p:txBody>
      </p:sp>
      <p:sp>
        <p:nvSpPr>
          <p:cNvPr id="11" name="Google Shape;11;p2"/>
          <p:cNvSpPr/>
          <p:nvPr/>
        </p:nvSpPr>
        <p:spPr>
          <a:xfrm rot="-5400000">
            <a:off x="4466275" y="-1238838"/>
            <a:ext cx="211200" cy="9144000"/>
          </a:xfrm>
          <a:prstGeom prst="rect">
            <a:avLst/>
          </a:prstGeom>
          <a:gradFill>
            <a:gsLst>
              <a:gs pos="0">
                <a:srgbClr val="000014">
                  <a:alpha val="49803"/>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 name="Google Shape;12;p2"/>
          <p:cNvSpPr/>
          <p:nvPr/>
        </p:nvSpPr>
        <p:spPr>
          <a:xfrm flipH="1" rot="10800000">
            <a:off x="0" y="3420048"/>
            <a:ext cx="9144000" cy="1730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blipFill>
          <a:blip r:embed="rId2">
            <a:alphaModFix/>
          </a:blip>
          <a:stretch>
            <a:fillRect/>
          </a:stretch>
        </a:blipFill>
      </p:bgPr>
    </p:bg>
    <p:spTree>
      <p:nvGrpSpPr>
        <p:cNvPr id="75" name="Shape 75"/>
        <p:cNvGrpSpPr/>
        <p:nvPr/>
      </p:nvGrpSpPr>
      <p:grpSpPr>
        <a:xfrm>
          <a:off x="0" y="0"/>
          <a:ext cx="0" cy="0"/>
          <a:chOff x="0" y="0"/>
          <a:chExt cx="0" cy="0"/>
        </a:xfrm>
      </p:grpSpPr>
      <p:sp>
        <p:nvSpPr>
          <p:cNvPr id="76" name="Google Shape;76;p11"/>
          <p:cNvSpPr/>
          <p:nvPr/>
        </p:nvSpPr>
        <p:spPr>
          <a:xfrm rot="-5400000">
            <a:off x="4517850" y="-3857295"/>
            <a:ext cx="108300" cy="9144000"/>
          </a:xfrm>
          <a:prstGeom prst="rect">
            <a:avLst/>
          </a:prstGeom>
          <a:gradFill>
            <a:gsLst>
              <a:gs pos="0">
                <a:srgbClr val="000014">
                  <a:alpha val="49803"/>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7" name="Google Shape;77;p11"/>
          <p:cNvSpPr/>
          <p:nvPr/>
        </p:nvSpPr>
        <p:spPr>
          <a:xfrm>
            <a:off x="0" y="709150"/>
            <a:ext cx="9144000" cy="4434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8" name="Google Shape;78;p11"/>
          <p:cNvCxnSpPr/>
          <p:nvPr/>
        </p:nvCxnSpPr>
        <p:spPr>
          <a:xfrm>
            <a:off x="338100" y="4813675"/>
            <a:ext cx="8467800" cy="0"/>
          </a:xfrm>
          <a:prstGeom prst="straightConnector1">
            <a:avLst/>
          </a:prstGeom>
          <a:noFill/>
          <a:ln cap="flat" cmpd="sng" w="9525">
            <a:solidFill>
              <a:srgbClr val="D9D9D9"/>
            </a:solidFill>
            <a:prstDash val="solid"/>
            <a:round/>
            <a:headEnd len="med" w="med" type="none"/>
            <a:tailEnd len="med" w="med" type="none"/>
          </a:ln>
        </p:spPr>
      </p:cxnSp>
      <p:sp>
        <p:nvSpPr>
          <p:cNvPr id="79" name="Google Shape;79;p11"/>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complete image">
  <p:cSld name="BLANK_1">
    <p:bg>
      <p:bgPr>
        <a:blipFill>
          <a:blip r:embed="rId2">
            <a:alphaModFix/>
          </a:blip>
          <a:stretch>
            <a:fillRect/>
          </a:stretch>
        </a:blipFill>
      </p:bgPr>
    </p:bg>
    <p:spTree>
      <p:nvGrpSpPr>
        <p:cNvPr id="80" name="Shape 80"/>
        <p:cNvGrpSpPr/>
        <p:nvPr/>
      </p:nvGrpSpPr>
      <p:grpSpPr>
        <a:xfrm>
          <a:off x="0" y="0"/>
          <a:ext cx="0" cy="0"/>
          <a:chOff x="0" y="0"/>
          <a:chExt cx="0" cy="0"/>
        </a:xfrm>
      </p:grpSpPr>
      <p:sp>
        <p:nvSpPr>
          <p:cNvPr id="81" name="Google Shape;81;p12"/>
          <p:cNvSpPr/>
          <p:nvPr/>
        </p:nvSpPr>
        <p:spPr>
          <a:xfrm flipH="1" rot="-5400000">
            <a:off x="4497775" y="-3854662"/>
            <a:ext cx="148200" cy="9144000"/>
          </a:xfrm>
          <a:prstGeom prst="rect">
            <a:avLst/>
          </a:prstGeom>
          <a:gradFill>
            <a:gsLst>
              <a:gs pos="0">
                <a:srgbClr val="000014">
                  <a:alpha val="49803"/>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 name="Google Shape;82;p12"/>
          <p:cNvSpPr/>
          <p:nvPr/>
        </p:nvSpPr>
        <p:spPr>
          <a:xfrm>
            <a:off x="0" y="0"/>
            <a:ext cx="9144000" cy="676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2"/>
          <p:cNvSpPr/>
          <p:nvPr/>
        </p:nvSpPr>
        <p:spPr>
          <a:xfrm rot="-5400000">
            <a:off x="4497713" y="243900"/>
            <a:ext cx="148200" cy="9144000"/>
          </a:xfrm>
          <a:prstGeom prst="rect">
            <a:avLst/>
          </a:prstGeom>
          <a:gradFill>
            <a:gsLst>
              <a:gs pos="0">
                <a:srgbClr val="000014">
                  <a:alpha val="49803"/>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4" name="Google Shape;84;p12"/>
          <p:cNvSpPr/>
          <p:nvPr/>
        </p:nvSpPr>
        <p:spPr>
          <a:xfrm flipH="1" rot="10800000">
            <a:off x="-50" y="4813802"/>
            <a:ext cx="9144000" cy="32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2"/>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3"/>
          <p:cNvSpPr/>
          <p:nvPr/>
        </p:nvSpPr>
        <p:spPr>
          <a:xfrm rot="-5400000">
            <a:off x="4497775" y="-2041588"/>
            <a:ext cx="148200" cy="9144000"/>
          </a:xfrm>
          <a:prstGeom prst="rect">
            <a:avLst/>
          </a:prstGeom>
          <a:gradFill>
            <a:gsLst>
              <a:gs pos="0">
                <a:srgbClr val="000014">
                  <a:alpha val="49803"/>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 name="Google Shape;15;p3"/>
          <p:cNvSpPr/>
          <p:nvPr/>
        </p:nvSpPr>
        <p:spPr>
          <a:xfrm flipH="1" rot="10800000">
            <a:off x="0" y="2571593"/>
            <a:ext cx="9144000" cy="2571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ctrTitle"/>
          </p:nvPr>
        </p:nvSpPr>
        <p:spPr>
          <a:xfrm>
            <a:off x="685800" y="3031150"/>
            <a:ext cx="4558200" cy="11598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600"/>
              <a:buNone/>
              <a:defRPr sz="3600"/>
            </a:lvl1pPr>
            <a:lvl2pPr lvl="1" rtl="0" algn="l">
              <a:spcBef>
                <a:spcPts val="0"/>
              </a:spcBef>
              <a:spcAft>
                <a:spcPts val="0"/>
              </a:spcAft>
              <a:buSzPts val="3600"/>
              <a:buNone/>
              <a:defRPr sz="3600"/>
            </a:lvl2pPr>
            <a:lvl3pPr lvl="2" rtl="0" algn="l">
              <a:spcBef>
                <a:spcPts val="0"/>
              </a:spcBef>
              <a:spcAft>
                <a:spcPts val="0"/>
              </a:spcAft>
              <a:buSzPts val="3600"/>
              <a:buNone/>
              <a:defRPr sz="3600"/>
            </a:lvl3pPr>
            <a:lvl4pPr lvl="3" rtl="0" algn="l">
              <a:spcBef>
                <a:spcPts val="0"/>
              </a:spcBef>
              <a:spcAft>
                <a:spcPts val="0"/>
              </a:spcAft>
              <a:buSzPts val="3600"/>
              <a:buNone/>
              <a:defRPr sz="3600"/>
            </a:lvl4pPr>
            <a:lvl5pPr lvl="4" rtl="0" algn="l">
              <a:spcBef>
                <a:spcPts val="0"/>
              </a:spcBef>
              <a:spcAft>
                <a:spcPts val="0"/>
              </a:spcAft>
              <a:buSzPts val="3600"/>
              <a:buNone/>
              <a:defRPr sz="3600"/>
            </a:lvl5pPr>
            <a:lvl6pPr lvl="5" rtl="0" algn="l">
              <a:spcBef>
                <a:spcPts val="0"/>
              </a:spcBef>
              <a:spcAft>
                <a:spcPts val="0"/>
              </a:spcAft>
              <a:buSzPts val="3600"/>
              <a:buNone/>
              <a:defRPr sz="3600"/>
            </a:lvl6pPr>
            <a:lvl7pPr lvl="6" rtl="0" algn="l">
              <a:spcBef>
                <a:spcPts val="0"/>
              </a:spcBef>
              <a:spcAft>
                <a:spcPts val="0"/>
              </a:spcAft>
              <a:buSzPts val="3600"/>
              <a:buNone/>
              <a:defRPr sz="3600"/>
            </a:lvl7pPr>
            <a:lvl8pPr lvl="7" rtl="0" algn="l">
              <a:spcBef>
                <a:spcPts val="0"/>
              </a:spcBef>
              <a:spcAft>
                <a:spcPts val="0"/>
              </a:spcAft>
              <a:buSzPts val="3600"/>
              <a:buNone/>
              <a:defRPr sz="3600"/>
            </a:lvl8pPr>
            <a:lvl9pPr lvl="8" rtl="0" algn="l">
              <a:spcBef>
                <a:spcPts val="0"/>
              </a:spcBef>
              <a:spcAft>
                <a:spcPts val="0"/>
              </a:spcAft>
              <a:buSzPts val="3600"/>
              <a:buNone/>
              <a:defRPr sz="3600"/>
            </a:lvl9pPr>
          </a:lstStyle>
          <a:p/>
        </p:txBody>
      </p:sp>
      <p:sp>
        <p:nvSpPr>
          <p:cNvPr id="17" name="Google Shape;17;p3"/>
          <p:cNvSpPr txBox="1"/>
          <p:nvPr>
            <p:ph idx="1" type="subTitle"/>
          </p:nvPr>
        </p:nvSpPr>
        <p:spPr>
          <a:xfrm>
            <a:off x="685800" y="4135454"/>
            <a:ext cx="4558200" cy="784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4"/>
          <p:cNvSpPr/>
          <p:nvPr/>
        </p:nvSpPr>
        <p:spPr>
          <a:xfrm flipH="1" rot="-5400000">
            <a:off x="4497775" y="-1112255"/>
            <a:ext cx="148200" cy="9144000"/>
          </a:xfrm>
          <a:prstGeom prst="rect">
            <a:avLst/>
          </a:prstGeom>
          <a:gradFill>
            <a:gsLst>
              <a:gs pos="0">
                <a:srgbClr val="000014">
                  <a:alpha val="49803"/>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 name="Google Shape;20;p4"/>
          <p:cNvSpPr/>
          <p:nvPr/>
        </p:nvSpPr>
        <p:spPr>
          <a:xfrm>
            <a:off x="0" y="-25"/>
            <a:ext cx="9144000" cy="3418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idx="1" type="body"/>
          </p:nvPr>
        </p:nvSpPr>
        <p:spPr>
          <a:xfrm>
            <a:off x="1649050" y="503675"/>
            <a:ext cx="5845800" cy="2914800"/>
          </a:xfrm>
          <a:prstGeom prst="rect">
            <a:avLst/>
          </a:prstGeom>
        </p:spPr>
        <p:txBody>
          <a:bodyPr anchorCtr="0" anchor="ctr" bIns="91425" lIns="91425" spcFirstLastPara="1" rIns="91425" wrap="square" tIns="91425">
            <a:noAutofit/>
          </a:bodyPr>
          <a:lstStyle>
            <a:lvl1pPr indent="-355600" lvl="0" marL="457200" rtl="0" algn="ctr">
              <a:lnSpc>
                <a:spcPct val="150000"/>
              </a:lnSpc>
              <a:spcBef>
                <a:spcPts val="600"/>
              </a:spcBef>
              <a:spcAft>
                <a:spcPts val="0"/>
              </a:spcAft>
              <a:buSzPts val="2000"/>
              <a:buFont typeface="Playfair Display"/>
              <a:buChar char="∙"/>
              <a:defRPr i="1" sz="2000">
                <a:latin typeface="Playfair Display"/>
                <a:ea typeface="Playfair Display"/>
                <a:cs typeface="Playfair Display"/>
                <a:sym typeface="Playfair Display"/>
              </a:defRPr>
            </a:lvl1pPr>
            <a:lvl2pPr indent="-355600" lvl="1" marL="914400" rtl="0" algn="ctr">
              <a:lnSpc>
                <a:spcPct val="150000"/>
              </a:lnSpc>
              <a:spcBef>
                <a:spcPts val="0"/>
              </a:spcBef>
              <a:spcAft>
                <a:spcPts val="0"/>
              </a:spcAft>
              <a:buSzPts val="2000"/>
              <a:buFont typeface="Playfair Display"/>
              <a:buChar char="∙"/>
              <a:defRPr i="1" sz="2000">
                <a:latin typeface="Playfair Display"/>
                <a:ea typeface="Playfair Display"/>
                <a:cs typeface="Playfair Display"/>
                <a:sym typeface="Playfair Display"/>
              </a:defRPr>
            </a:lvl2pPr>
            <a:lvl3pPr indent="-355600" lvl="2" marL="1371600" rtl="0" algn="ctr">
              <a:lnSpc>
                <a:spcPct val="150000"/>
              </a:lnSpc>
              <a:spcBef>
                <a:spcPts val="0"/>
              </a:spcBef>
              <a:spcAft>
                <a:spcPts val="0"/>
              </a:spcAft>
              <a:buSzPts val="2000"/>
              <a:buFont typeface="Playfair Display"/>
              <a:buChar char="∙"/>
              <a:defRPr i="1" sz="2000">
                <a:latin typeface="Playfair Display"/>
                <a:ea typeface="Playfair Display"/>
                <a:cs typeface="Playfair Display"/>
                <a:sym typeface="Playfair Display"/>
              </a:defRPr>
            </a:lvl3pPr>
            <a:lvl4pPr indent="-355600" lvl="3" marL="1828800" rtl="0" algn="ctr">
              <a:lnSpc>
                <a:spcPct val="150000"/>
              </a:lnSpc>
              <a:spcBef>
                <a:spcPts val="0"/>
              </a:spcBef>
              <a:spcAft>
                <a:spcPts val="0"/>
              </a:spcAft>
              <a:buSzPts val="2000"/>
              <a:buFont typeface="Playfair Display"/>
              <a:buChar char="∙"/>
              <a:defRPr i="1" sz="2000">
                <a:latin typeface="Playfair Display"/>
                <a:ea typeface="Playfair Display"/>
                <a:cs typeface="Playfair Display"/>
                <a:sym typeface="Playfair Display"/>
              </a:defRPr>
            </a:lvl4pPr>
            <a:lvl5pPr indent="-355600" lvl="4" marL="2286000" rtl="0" algn="ctr">
              <a:lnSpc>
                <a:spcPct val="150000"/>
              </a:lnSpc>
              <a:spcBef>
                <a:spcPts val="0"/>
              </a:spcBef>
              <a:spcAft>
                <a:spcPts val="0"/>
              </a:spcAft>
              <a:buSzPts val="2000"/>
              <a:buFont typeface="Playfair Display"/>
              <a:buChar char="∙"/>
              <a:defRPr i="1" sz="2000">
                <a:latin typeface="Playfair Display"/>
                <a:ea typeface="Playfair Display"/>
                <a:cs typeface="Playfair Display"/>
                <a:sym typeface="Playfair Display"/>
              </a:defRPr>
            </a:lvl5pPr>
            <a:lvl6pPr indent="-355600" lvl="5" marL="2743200" rtl="0" algn="ctr">
              <a:lnSpc>
                <a:spcPct val="150000"/>
              </a:lnSpc>
              <a:spcBef>
                <a:spcPts val="0"/>
              </a:spcBef>
              <a:spcAft>
                <a:spcPts val="0"/>
              </a:spcAft>
              <a:buSzPts val="2000"/>
              <a:buFont typeface="Playfair Display"/>
              <a:buChar char="∙"/>
              <a:defRPr i="1" sz="2000">
                <a:latin typeface="Playfair Display"/>
                <a:ea typeface="Playfair Display"/>
                <a:cs typeface="Playfair Display"/>
                <a:sym typeface="Playfair Display"/>
              </a:defRPr>
            </a:lvl6pPr>
            <a:lvl7pPr indent="-355600" lvl="6" marL="3200400" rtl="0" algn="ctr">
              <a:lnSpc>
                <a:spcPct val="150000"/>
              </a:lnSpc>
              <a:spcBef>
                <a:spcPts val="0"/>
              </a:spcBef>
              <a:spcAft>
                <a:spcPts val="0"/>
              </a:spcAft>
              <a:buSzPts val="2000"/>
              <a:buFont typeface="Playfair Display"/>
              <a:buChar char="∙"/>
              <a:defRPr i="1" sz="2000">
                <a:latin typeface="Playfair Display"/>
                <a:ea typeface="Playfair Display"/>
                <a:cs typeface="Playfair Display"/>
                <a:sym typeface="Playfair Display"/>
              </a:defRPr>
            </a:lvl7pPr>
            <a:lvl8pPr indent="-355600" lvl="7" marL="3657600" rtl="0" algn="ctr">
              <a:lnSpc>
                <a:spcPct val="150000"/>
              </a:lnSpc>
              <a:spcBef>
                <a:spcPts val="0"/>
              </a:spcBef>
              <a:spcAft>
                <a:spcPts val="0"/>
              </a:spcAft>
              <a:buSzPts val="2000"/>
              <a:buFont typeface="Playfair Display"/>
              <a:buChar char="∙"/>
              <a:defRPr i="1" sz="2000">
                <a:latin typeface="Playfair Display"/>
                <a:ea typeface="Playfair Display"/>
                <a:cs typeface="Playfair Display"/>
                <a:sym typeface="Playfair Display"/>
              </a:defRPr>
            </a:lvl8pPr>
            <a:lvl9pPr indent="-355600" lvl="8" marL="4114800" algn="ctr">
              <a:lnSpc>
                <a:spcPct val="150000"/>
              </a:lnSpc>
              <a:spcBef>
                <a:spcPts val="0"/>
              </a:spcBef>
              <a:spcAft>
                <a:spcPts val="0"/>
              </a:spcAft>
              <a:buSzPts val="2000"/>
              <a:buFont typeface="Playfair Display"/>
              <a:buChar char="∙"/>
              <a:defRPr i="1" sz="2000">
                <a:latin typeface="Playfair Display"/>
                <a:ea typeface="Playfair Display"/>
                <a:cs typeface="Playfair Display"/>
                <a:sym typeface="Playfair Display"/>
              </a:defRPr>
            </a:lvl9pPr>
          </a:lstStyle>
          <a:p/>
        </p:txBody>
      </p:sp>
      <p:sp>
        <p:nvSpPr>
          <p:cNvPr id="22" name="Google Shape;22;p4"/>
          <p:cNvSpPr txBox="1"/>
          <p:nvPr/>
        </p:nvSpPr>
        <p:spPr>
          <a:xfrm>
            <a:off x="3593400" y="191419"/>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800">
                <a:solidFill>
                  <a:srgbClr val="000014"/>
                </a:solidFill>
                <a:latin typeface="Playfair Display"/>
                <a:ea typeface="Playfair Display"/>
                <a:cs typeface="Playfair Display"/>
                <a:sym typeface="Playfair Display"/>
              </a:rPr>
              <a:t>“</a:t>
            </a:r>
            <a:endParaRPr sz="4800">
              <a:solidFill>
                <a:srgbClr val="000014"/>
              </a:solidFill>
              <a:latin typeface="Playfair Display"/>
              <a:ea typeface="Playfair Display"/>
              <a:cs typeface="Playfair Display"/>
              <a:sym typeface="Playfair Display"/>
            </a:endParaRPr>
          </a:p>
        </p:txBody>
      </p:sp>
      <p:sp>
        <p:nvSpPr>
          <p:cNvPr id="23" name="Google Shape;23;p4"/>
          <p:cNvSpPr txBox="1"/>
          <p:nvPr>
            <p:ph idx="12" type="sldNum"/>
          </p:nvPr>
        </p:nvSpPr>
        <p:spPr>
          <a:xfrm>
            <a:off x="593575" y="4813750"/>
            <a:ext cx="7956600" cy="329700"/>
          </a:xfrm>
          <a:prstGeom prst="rect">
            <a:avLst/>
          </a:prstGeom>
          <a:ln>
            <a:noFill/>
          </a:ln>
        </p:spPr>
        <p:txBody>
          <a:bodyPr anchorCtr="0" anchor="ctr"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24" name="Shape 24"/>
        <p:cNvGrpSpPr/>
        <p:nvPr/>
      </p:nvGrpSpPr>
      <p:grpSpPr>
        <a:xfrm>
          <a:off x="0" y="0"/>
          <a:ext cx="0" cy="0"/>
          <a:chOff x="0" y="0"/>
          <a:chExt cx="0" cy="0"/>
        </a:xfrm>
      </p:grpSpPr>
      <p:sp>
        <p:nvSpPr>
          <p:cNvPr id="25" name="Google Shape;25;p5"/>
          <p:cNvSpPr/>
          <p:nvPr/>
        </p:nvSpPr>
        <p:spPr>
          <a:xfrm rot="-5400000">
            <a:off x="4517850" y="-3214045"/>
            <a:ext cx="108300" cy="9144000"/>
          </a:xfrm>
          <a:prstGeom prst="rect">
            <a:avLst/>
          </a:prstGeom>
          <a:gradFill>
            <a:gsLst>
              <a:gs pos="0">
                <a:srgbClr val="000014">
                  <a:alpha val="49803"/>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6" name="Google Shape;26;p5"/>
          <p:cNvSpPr/>
          <p:nvPr/>
        </p:nvSpPr>
        <p:spPr>
          <a:xfrm flipH="1" rot="-5400000">
            <a:off x="4497775" y="-3854662"/>
            <a:ext cx="148200" cy="9144000"/>
          </a:xfrm>
          <a:prstGeom prst="rect">
            <a:avLst/>
          </a:prstGeom>
          <a:gradFill>
            <a:gsLst>
              <a:gs pos="0">
                <a:srgbClr val="000014">
                  <a:alpha val="49803"/>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7" name="Google Shape;27;p5"/>
          <p:cNvSpPr/>
          <p:nvPr/>
        </p:nvSpPr>
        <p:spPr>
          <a:xfrm>
            <a:off x="0" y="0"/>
            <a:ext cx="9144000" cy="676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p:nvPr/>
        </p:nvSpPr>
        <p:spPr>
          <a:xfrm>
            <a:off x="0" y="1352400"/>
            <a:ext cx="9144000" cy="3791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9" name="Google Shape;29;p5"/>
          <p:cNvCxnSpPr/>
          <p:nvPr/>
        </p:nvCxnSpPr>
        <p:spPr>
          <a:xfrm>
            <a:off x="338100" y="4813675"/>
            <a:ext cx="8467800" cy="0"/>
          </a:xfrm>
          <a:prstGeom prst="straightConnector1">
            <a:avLst/>
          </a:prstGeom>
          <a:noFill/>
          <a:ln cap="flat" cmpd="sng" w="9525">
            <a:solidFill>
              <a:srgbClr val="D9D9D9"/>
            </a:solidFill>
            <a:prstDash val="solid"/>
            <a:round/>
            <a:headEnd len="med" w="med" type="none"/>
            <a:tailEnd len="med" w="med" type="none"/>
          </a:ln>
        </p:spPr>
      </p:cxnSp>
      <p:sp>
        <p:nvSpPr>
          <p:cNvPr id="30" name="Google Shape;30;p5"/>
          <p:cNvSpPr txBox="1"/>
          <p:nvPr>
            <p:ph type="title"/>
          </p:nvPr>
        </p:nvSpPr>
        <p:spPr>
          <a:xfrm>
            <a:off x="593575" y="0"/>
            <a:ext cx="7956600" cy="676200"/>
          </a:xfrm>
          <a:prstGeom prst="rect">
            <a:avLst/>
          </a:prstGeom>
        </p:spPr>
        <p:txBody>
          <a:bodyPr anchorCtr="0" anchor="ctr" bIns="91425" lIns="91425" spcFirstLastPara="1" rIns="91425" wrap="square" tIns="91425">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
        <p:nvSpPr>
          <p:cNvPr id="31" name="Google Shape;31;p5"/>
          <p:cNvSpPr txBox="1"/>
          <p:nvPr>
            <p:ph idx="1" type="body"/>
          </p:nvPr>
        </p:nvSpPr>
        <p:spPr>
          <a:xfrm>
            <a:off x="593575" y="1823700"/>
            <a:ext cx="7956600" cy="2651700"/>
          </a:xfrm>
          <a:prstGeom prst="rect">
            <a:avLst/>
          </a:prstGeom>
        </p:spPr>
        <p:txBody>
          <a:bodyPr anchorCtr="0" anchor="t" bIns="91425" lIns="91425" spcFirstLastPara="1" rIns="91425" wrap="square" tIns="91425">
            <a:noAutofit/>
          </a:bodyPr>
          <a:lstStyle>
            <a:lvl1pPr indent="-330200" lvl="0" marL="457200">
              <a:spcBef>
                <a:spcPts val="600"/>
              </a:spcBef>
              <a:spcAft>
                <a:spcPts val="0"/>
              </a:spcAft>
              <a:buSzPts val="1600"/>
              <a:buChar char="∙"/>
              <a:defRPr/>
            </a:lvl1pPr>
            <a:lvl2pPr indent="-330200" lvl="1" marL="914400">
              <a:spcBef>
                <a:spcPts val="0"/>
              </a:spcBef>
              <a:spcAft>
                <a:spcPts val="0"/>
              </a:spcAft>
              <a:buSzPts val="1600"/>
              <a:buChar char="∙"/>
              <a:defRPr/>
            </a:lvl2pPr>
            <a:lvl3pPr indent="-330200" lvl="2" marL="1371600">
              <a:spcBef>
                <a:spcPts val="0"/>
              </a:spcBef>
              <a:spcAft>
                <a:spcPts val="0"/>
              </a:spcAft>
              <a:buSzPts val="1600"/>
              <a:buChar char="∙"/>
              <a:defRPr/>
            </a:lvl3pPr>
            <a:lvl4pPr indent="-330200" lvl="3" marL="1828800">
              <a:spcBef>
                <a:spcPts val="0"/>
              </a:spcBef>
              <a:spcAft>
                <a:spcPts val="0"/>
              </a:spcAft>
              <a:buSzPts val="1600"/>
              <a:buChar char="∙"/>
              <a:defRPr/>
            </a:lvl4pPr>
            <a:lvl5pPr indent="-330200" lvl="4" marL="2286000">
              <a:spcBef>
                <a:spcPts val="0"/>
              </a:spcBef>
              <a:spcAft>
                <a:spcPts val="0"/>
              </a:spcAft>
              <a:buSzPts val="1600"/>
              <a:buChar char="∙"/>
              <a:defRPr/>
            </a:lvl5pPr>
            <a:lvl6pPr indent="-330200" lvl="5" marL="2743200">
              <a:spcBef>
                <a:spcPts val="0"/>
              </a:spcBef>
              <a:spcAft>
                <a:spcPts val="0"/>
              </a:spcAft>
              <a:buSzPts val="1600"/>
              <a:buChar char="∙"/>
              <a:defRPr/>
            </a:lvl6pPr>
            <a:lvl7pPr indent="-330200" lvl="6" marL="3200400">
              <a:spcBef>
                <a:spcPts val="0"/>
              </a:spcBef>
              <a:spcAft>
                <a:spcPts val="0"/>
              </a:spcAft>
              <a:buSzPts val="1600"/>
              <a:buChar char="∙"/>
              <a:defRPr/>
            </a:lvl7pPr>
            <a:lvl8pPr indent="-330200" lvl="7" marL="3657600">
              <a:spcBef>
                <a:spcPts val="0"/>
              </a:spcBef>
              <a:spcAft>
                <a:spcPts val="0"/>
              </a:spcAft>
              <a:buSzPts val="1600"/>
              <a:buChar char="∙"/>
              <a:defRPr/>
            </a:lvl8pPr>
            <a:lvl9pPr indent="-330200" lvl="8" marL="4114800">
              <a:spcBef>
                <a:spcPts val="0"/>
              </a:spcBef>
              <a:spcAft>
                <a:spcPts val="0"/>
              </a:spcAft>
              <a:buSzPts val="1600"/>
              <a:buChar char="∙"/>
              <a:defRPr/>
            </a:lvl9pPr>
          </a:lstStyle>
          <a:p/>
        </p:txBody>
      </p:sp>
      <p:sp>
        <p:nvSpPr>
          <p:cNvPr id="32" name="Google Shape;32;p5"/>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half">
  <p:cSld name="TITLE_AND_BODY_1">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6"/>
          <p:cNvSpPr/>
          <p:nvPr/>
        </p:nvSpPr>
        <p:spPr>
          <a:xfrm flipH="1" rot="10800000">
            <a:off x="4543625" y="-5"/>
            <a:ext cx="148200" cy="5143500"/>
          </a:xfrm>
          <a:prstGeom prst="rect">
            <a:avLst/>
          </a:prstGeom>
          <a:gradFill>
            <a:gsLst>
              <a:gs pos="0">
                <a:srgbClr val="000014">
                  <a:alpha val="49803"/>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5" name="Google Shape;35;p6"/>
          <p:cNvSpPr/>
          <p:nvPr/>
        </p:nvSpPr>
        <p:spPr>
          <a:xfrm>
            <a:off x="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6" name="Google Shape;36;p6"/>
          <p:cNvCxnSpPr/>
          <p:nvPr/>
        </p:nvCxnSpPr>
        <p:spPr>
          <a:xfrm>
            <a:off x="365850" y="4813675"/>
            <a:ext cx="3840300" cy="0"/>
          </a:xfrm>
          <a:prstGeom prst="straightConnector1">
            <a:avLst/>
          </a:prstGeom>
          <a:noFill/>
          <a:ln cap="flat" cmpd="sng" w="9525">
            <a:solidFill>
              <a:srgbClr val="D9D9D9"/>
            </a:solidFill>
            <a:prstDash val="solid"/>
            <a:round/>
            <a:headEnd len="med" w="med" type="none"/>
            <a:tailEnd len="med" w="med" type="none"/>
          </a:ln>
        </p:spPr>
      </p:cxnSp>
      <p:sp>
        <p:nvSpPr>
          <p:cNvPr id="37" name="Google Shape;37;p6"/>
          <p:cNvSpPr txBox="1"/>
          <p:nvPr>
            <p:ph type="title"/>
          </p:nvPr>
        </p:nvSpPr>
        <p:spPr>
          <a:xfrm>
            <a:off x="589350" y="819475"/>
            <a:ext cx="3393300" cy="676200"/>
          </a:xfrm>
          <a:prstGeom prst="rect">
            <a:avLst/>
          </a:prstGeom>
        </p:spPr>
        <p:txBody>
          <a:bodyPr anchorCtr="0" anchor="b" bIns="91425" lIns="91425" spcFirstLastPara="1" rIns="91425" wrap="square" tIns="91425">
            <a:noAutofit/>
          </a:bodyPr>
          <a:lstStyle>
            <a:lvl1pPr lvl="0" rtl="0" algn="l">
              <a:spcBef>
                <a:spcPts val="0"/>
              </a:spcBef>
              <a:spcAft>
                <a:spcPts val="0"/>
              </a:spcAft>
              <a:buSzPts val="1600"/>
              <a:buNone/>
              <a:defRPr/>
            </a:lvl1pPr>
            <a:lvl2pPr lvl="1" rtl="0" algn="l">
              <a:spcBef>
                <a:spcPts val="0"/>
              </a:spcBef>
              <a:spcAft>
                <a:spcPts val="0"/>
              </a:spcAft>
              <a:buSzPts val="1600"/>
              <a:buNone/>
              <a:defRPr/>
            </a:lvl2pPr>
            <a:lvl3pPr lvl="2" rtl="0" algn="l">
              <a:spcBef>
                <a:spcPts val="0"/>
              </a:spcBef>
              <a:spcAft>
                <a:spcPts val="0"/>
              </a:spcAft>
              <a:buSzPts val="1600"/>
              <a:buNone/>
              <a:defRPr/>
            </a:lvl3pPr>
            <a:lvl4pPr lvl="3" rtl="0" algn="l">
              <a:spcBef>
                <a:spcPts val="0"/>
              </a:spcBef>
              <a:spcAft>
                <a:spcPts val="0"/>
              </a:spcAft>
              <a:buSzPts val="1600"/>
              <a:buNone/>
              <a:defRPr/>
            </a:lvl4pPr>
            <a:lvl5pPr lvl="4" rtl="0" algn="l">
              <a:spcBef>
                <a:spcPts val="0"/>
              </a:spcBef>
              <a:spcAft>
                <a:spcPts val="0"/>
              </a:spcAft>
              <a:buSzPts val="1600"/>
              <a:buNone/>
              <a:defRPr/>
            </a:lvl5pPr>
            <a:lvl6pPr lvl="5" rtl="0" algn="l">
              <a:spcBef>
                <a:spcPts val="0"/>
              </a:spcBef>
              <a:spcAft>
                <a:spcPts val="0"/>
              </a:spcAft>
              <a:buSzPts val="1600"/>
              <a:buNone/>
              <a:defRPr/>
            </a:lvl6pPr>
            <a:lvl7pPr lvl="6" rtl="0" algn="l">
              <a:spcBef>
                <a:spcPts val="0"/>
              </a:spcBef>
              <a:spcAft>
                <a:spcPts val="0"/>
              </a:spcAft>
              <a:buSzPts val="1600"/>
              <a:buNone/>
              <a:defRPr/>
            </a:lvl7pPr>
            <a:lvl8pPr lvl="7" rtl="0" algn="l">
              <a:spcBef>
                <a:spcPts val="0"/>
              </a:spcBef>
              <a:spcAft>
                <a:spcPts val="0"/>
              </a:spcAft>
              <a:buSzPts val="1600"/>
              <a:buNone/>
              <a:defRPr/>
            </a:lvl8pPr>
            <a:lvl9pPr lvl="8" rtl="0" algn="l">
              <a:spcBef>
                <a:spcPts val="0"/>
              </a:spcBef>
              <a:spcAft>
                <a:spcPts val="0"/>
              </a:spcAft>
              <a:buSzPts val="1600"/>
              <a:buNone/>
              <a:defRPr/>
            </a:lvl9pPr>
          </a:lstStyle>
          <a:p/>
        </p:txBody>
      </p:sp>
      <p:sp>
        <p:nvSpPr>
          <p:cNvPr id="38" name="Google Shape;38;p6"/>
          <p:cNvSpPr txBox="1"/>
          <p:nvPr>
            <p:ph idx="1" type="body"/>
          </p:nvPr>
        </p:nvSpPr>
        <p:spPr>
          <a:xfrm>
            <a:off x="593575" y="1518900"/>
            <a:ext cx="3393300" cy="26517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sp>
        <p:nvSpPr>
          <p:cNvPr id="39" name="Google Shape;39;p6"/>
          <p:cNvSpPr txBox="1"/>
          <p:nvPr>
            <p:ph idx="12" type="sldNum"/>
          </p:nvPr>
        </p:nvSpPr>
        <p:spPr>
          <a:xfrm>
            <a:off x="595675" y="4813750"/>
            <a:ext cx="3389100" cy="329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bg>
      <p:bgPr>
        <a:blipFill>
          <a:blip r:embed="rId2">
            <a:alphaModFix/>
          </a:blip>
          <a:stretch>
            <a:fillRect/>
          </a:stretch>
        </a:blipFill>
      </p:bgPr>
    </p:bg>
    <p:spTree>
      <p:nvGrpSpPr>
        <p:cNvPr id="40" name="Shape 40"/>
        <p:cNvGrpSpPr/>
        <p:nvPr/>
      </p:nvGrpSpPr>
      <p:grpSpPr>
        <a:xfrm>
          <a:off x="0" y="0"/>
          <a:ext cx="0" cy="0"/>
          <a:chOff x="0" y="0"/>
          <a:chExt cx="0" cy="0"/>
        </a:xfrm>
      </p:grpSpPr>
      <p:sp>
        <p:nvSpPr>
          <p:cNvPr id="41" name="Google Shape;41;p7"/>
          <p:cNvSpPr/>
          <p:nvPr/>
        </p:nvSpPr>
        <p:spPr>
          <a:xfrm rot="-5400000">
            <a:off x="4517850" y="-3214045"/>
            <a:ext cx="108300" cy="9144000"/>
          </a:xfrm>
          <a:prstGeom prst="rect">
            <a:avLst/>
          </a:prstGeom>
          <a:gradFill>
            <a:gsLst>
              <a:gs pos="0">
                <a:srgbClr val="000014">
                  <a:alpha val="49803"/>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2" name="Google Shape;42;p7"/>
          <p:cNvSpPr/>
          <p:nvPr/>
        </p:nvSpPr>
        <p:spPr>
          <a:xfrm flipH="1" rot="-5400000">
            <a:off x="4497775" y="-3854662"/>
            <a:ext cx="148200" cy="9144000"/>
          </a:xfrm>
          <a:prstGeom prst="rect">
            <a:avLst/>
          </a:prstGeom>
          <a:gradFill>
            <a:gsLst>
              <a:gs pos="0">
                <a:srgbClr val="000014">
                  <a:alpha val="49803"/>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3" name="Google Shape;43;p7"/>
          <p:cNvSpPr/>
          <p:nvPr/>
        </p:nvSpPr>
        <p:spPr>
          <a:xfrm>
            <a:off x="0" y="0"/>
            <a:ext cx="9144000" cy="676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7"/>
          <p:cNvSpPr/>
          <p:nvPr/>
        </p:nvSpPr>
        <p:spPr>
          <a:xfrm>
            <a:off x="0" y="1352400"/>
            <a:ext cx="9144000" cy="3791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5" name="Google Shape;45;p7"/>
          <p:cNvCxnSpPr/>
          <p:nvPr/>
        </p:nvCxnSpPr>
        <p:spPr>
          <a:xfrm>
            <a:off x="338100" y="4813675"/>
            <a:ext cx="8467800" cy="0"/>
          </a:xfrm>
          <a:prstGeom prst="straightConnector1">
            <a:avLst/>
          </a:prstGeom>
          <a:noFill/>
          <a:ln cap="flat" cmpd="sng" w="9525">
            <a:solidFill>
              <a:srgbClr val="D9D9D9"/>
            </a:solidFill>
            <a:prstDash val="solid"/>
            <a:round/>
            <a:headEnd len="med" w="med" type="none"/>
            <a:tailEnd len="med" w="med" type="none"/>
          </a:ln>
        </p:spPr>
      </p:cxnSp>
      <p:sp>
        <p:nvSpPr>
          <p:cNvPr id="46" name="Google Shape;46;p7"/>
          <p:cNvSpPr txBox="1"/>
          <p:nvPr>
            <p:ph type="title"/>
          </p:nvPr>
        </p:nvSpPr>
        <p:spPr>
          <a:xfrm>
            <a:off x="593575" y="0"/>
            <a:ext cx="7956600" cy="676200"/>
          </a:xfrm>
          <a:prstGeom prst="rect">
            <a:avLst/>
          </a:prstGeom>
        </p:spPr>
        <p:txBody>
          <a:bodyPr anchorCtr="0" anchor="ctr" bIns="91425" lIns="91425" spcFirstLastPara="1" rIns="91425" wrap="square" tIns="91425">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
        <p:nvSpPr>
          <p:cNvPr id="47" name="Google Shape;47;p7"/>
          <p:cNvSpPr txBox="1"/>
          <p:nvPr>
            <p:ph idx="1" type="body"/>
          </p:nvPr>
        </p:nvSpPr>
        <p:spPr>
          <a:xfrm>
            <a:off x="593687" y="1823700"/>
            <a:ext cx="3861900" cy="2651700"/>
          </a:xfrm>
          <a:prstGeom prst="rect">
            <a:avLst/>
          </a:prstGeom>
        </p:spPr>
        <p:txBody>
          <a:bodyPr anchorCtr="0" anchor="t" bIns="91425" lIns="91425" spcFirstLastPara="1" rIns="91425" wrap="square" tIns="91425">
            <a:noAutofit/>
          </a:bodyPr>
          <a:lstStyle>
            <a:lvl1pPr indent="-317500" lvl="0" marL="457200">
              <a:spcBef>
                <a:spcPts val="600"/>
              </a:spcBef>
              <a:spcAft>
                <a:spcPts val="0"/>
              </a:spcAft>
              <a:buSzPts val="1400"/>
              <a:buChar char="∙"/>
              <a:defRPr sz="1400"/>
            </a:lvl1pPr>
            <a:lvl2pPr indent="-317500" lvl="1" marL="914400">
              <a:spcBef>
                <a:spcPts val="0"/>
              </a:spcBef>
              <a:spcAft>
                <a:spcPts val="0"/>
              </a:spcAft>
              <a:buSzPts val="1400"/>
              <a:buChar char="∙"/>
              <a:defRPr sz="1400"/>
            </a:lvl2pPr>
            <a:lvl3pPr indent="-317500" lvl="2" marL="1371600">
              <a:spcBef>
                <a:spcPts val="0"/>
              </a:spcBef>
              <a:spcAft>
                <a:spcPts val="0"/>
              </a:spcAft>
              <a:buSzPts val="1400"/>
              <a:buChar char="∙"/>
              <a:defRPr sz="1400"/>
            </a:lvl3pPr>
            <a:lvl4pPr indent="-317500" lvl="3" marL="1828800">
              <a:spcBef>
                <a:spcPts val="0"/>
              </a:spcBef>
              <a:spcAft>
                <a:spcPts val="0"/>
              </a:spcAft>
              <a:buSzPts val="1400"/>
              <a:buChar char="∙"/>
              <a:defRPr sz="1400"/>
            </a:lvl4pPr>
            <a:lvl5pPr indent="-317500" lvl="4" marL="2286000">
              <a:spcBef>
                <a:spcPts val="0"/>
              </a:spcBef>
              <a:spcAft>
                <a:spcPts val="0"/>
              </a:spcAft>
              <a:buSzPts val="1400"/>
              <a:buChar char="∙"/>
              <a:defRPr sz="1400"/>
            </a:lvl5pPr>
            <a:lvl6pPr indent="-317500" lvl="5" marL="2743200">
              <a:spcBef>
                <a:spcPts val="0"/>
              </a:spcBef>
              <a:spcAft>
                <a:spcPts val="0"/>
              </a:spcAft>
              <a:buSzPts val="1400"/>
              <a:buChar char="∙"/>
              <a:defRPr sz="1400"/>
            </a:lvl6pPr>
            <a:lvl7pPr indent="-317500" lvl="6" marL="3200400">
              <a:spcBef>
                <a:spcPts val="0"/>
              </a:spcBef>
              <a:spcAft>
                <a:spcPts val="0"/>
              </a:spcAft>
              <a:buSzPts val="1400"/>
              <a:buChar char="∙"/>
              <a:defRPr sz="1400"/>
            </a:lvl7pPr>
            <a:lvl8pPr indent="-317500" lvl="7" marL="3657600">
              <a:spcBef>
                <a:spcPts val="0"/>
              </a:spcBef>
              <a:spcAft>
                <a:spcPts val="0"/>
              </a:spcAft>
              <a:buSzPts val="1400"/>
              <a:buChar char="∙"/>
              <a:defRPr sz="1400"/>
            </a:lvl8pPr>
            <a:lvl9pPr indent="-317500" lvl="8" marL="4114800">
              <a:spcBef>
                <a:spcPts val="0"/>
              </a:spcBef>
              <a:spcAft>
                <a:spcPts val="0"/>
              </a:spcAft>
              <a:buSzPts val="1400"/>
              <a:buChar char="∙"/>
              <a:defRPr sz="1400"/>
            </a:lvl9pPr>
          </a:lstStyle>
          <a:p/>
        </p:txBody>
      </p:sp>
      <p:sp>
        <p:nvSpPr>
          <p:cNvPr id="48" name="Google Shape;48;p7"/>
          <p:cNvSpPr txBox="1"/>
          <p:nvPr>
            <p:ph idx="2" type="body"/>
          </p:nvPr>
        </p:nvSpPr>
        <p:spPr>
          <a:xfrm>
            <a:off x="4688285" y="1823700"/>
            <a:ext cx="3861900" cy="2651700"/>
          </a:xfrm>
          <a:prstGeom prst="rect">
            <a:avLst/>
          </a:prstGeom>
        </p:spPr>
        <p:txBody>
          <a:bodyPr anchorCtr="0" anchor="t" bIns="91425" lIns="91425" spcFirstLastPara="1" rIns="91425" wrap="square" tIns="91425">
            <a:noAutofit/>
          </a:bodyPr>
          <a:lstStyle>
            <a:lvl1pPr indent="-317500" lvl="0" marL="457200">
              <a:spcBef>
                <a:spcPts val="600"/>
              </a:spcBef>
              <a:spcAft>
                <a:spcPts val="0"/>
              </a:spcAft>
              <a:buSzPts val="1400"/>
              <a:buChar char="∙"/>
              <a:defRPr sz="1400"/>
            </a:lvl1pPr>
            <a:lvl2pPr indent="-317500" lvl="1" marL="914400">
              <a:spcBef>
                <a:spcPts val="0"/>
              </a:spcBef>
              <a:spcAft>
                <a:spcPts val="0"/>
              </a:spcAft>
              <a:buSzPts val="1400"/>
              <a:buChar char="∙"/>
              <a:defRPr sz="1400"/>
            </a:lvl2pPr>
            <a:lvl3pPr indent="-317500" lvl="2" marL="1371600">
              <a:spcBef>
                <a:spcPts val="0"/>
              </a:spcBef>
              <a:spcAft>
                <a:spcPts val="0"/>
              </a:spcAft>
              <a:buSzPts val="1400"/>
              <a:buChar char="∙"/>
              <a:defRPr sz="1400"/>
            </a:lvl3pPr>
            <a:lvl4pPr indent="-317500" lvl="3" marL="1828800">
              <a:spcBef>
                <a:spcPts val="0"/>
              </a:spcBef>
              <a:spcAft>
                <a:spcPts val="0"/>
              </a:spcAft>
              <a:buSzPts val="1400"/>
              <a:buChar char="∙"/>
              <a:defRPr sz="1400"/>
            </a:lvl4pPr>
            <a:lvl5pPr indent="-317500" lvl="4" marL="2286000">
              <a:spcBef>
                <a:spcPts val="0"/>
              </a:spcBef>
              <a:spcAft>
                <a:spcPts val="0"/>
              </a:spcAft>
              <a:buSzPts val="1400"/>
              <a:buChar char="∙"/>
              <a:defRPr sz="1400"/>
            </a:lvl5pPr>
            <a:lvl6pPr indent="-317500" lvl="5" marL="2743200">
              <a:spcBef>
                <a:spcPts val="0"/>
              </a:spcBef>
              <a:spcAft>
                <a:spcPts val="0"/>
              </a:spcAft>
              <a:buSzPts val="1400"/>
              <a:buChar char="∙"/>
              <a:defRPr sz="1400"/>
            </a:lvl6pPr>
            <a:lvl7pPr indent="-317500" lvl="6" marL="3200400">
              <a:spcBef>
                <a:spcPts val="0"/>
              </a:spcBef>
              <a:spcAft>
                <a:spcPts val="0"/>
              </a:spcAft>
              <a:buSzPts val="1400"/>
              <a:buChar char="∙"/>
              <a:defRPr sz="1400"/>
            </a:lvl7pPr>
            <a:lvl8pPr indent="-317500" lvl="7" marL="3657600">
              <a:spcBef>
                <a:spcPts val="0"/>
              </a:spcBef>
              <a:spcAft>
                <a:spcPts val="0"/>
              </a:spcAft>
              <a:buSzPts val="1400"/>
              <a:buChar char="∙"/>
              <a:defRPr sz="1400"/>
            </a:lvl8pPr>
            <a:lvl9pPr indent="-317500" lvl="8" marL="4114800">
              <a:spcBef>
                <a:spcPts val="0"/>
              </a:spcBef>
              <a:spcAft>
                <a:spcPts val="0"/>
              </a:spcAft>
              <a:buSzPts val="1400"/>
              <a:buChar char="∙"/>
              <a:defRPr sz="1400"/>
            </a:lvl9pPr>
          </a:lstStyle>
          <a:p/>
        </p:txBody>
      </p:sp>
      <p:sp>
        <p:nvSpPr>
          <p:cNvPr id="49" name="Google Shape;49;p7"/>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bg>
      <p:bgPr>
        <a:blipFill>
          <a:blip r:embed="rId2">
            <a:alphaModFix/>
          </a:blip>
          <a:stretch>
            <a:fillRect/>
          </a:stretch>
        </a:blipFill>
      </p:bgPr>
    </p:bg>
    <p:spTree>
      <p:nvGrpSpPr>
        <p:cNvPr id="50" name="Shape 50"/>
        <p:cNvGrpSpPr/>
        <p:nvPr/>
      </p:nvGrpSpPr>
      <p:grpSpPr>
        <a:xfrm>
          <a:off x="0" y="0"/>
          <a:ext cx="0" cy="0"/>
          <a:chOff x="0" y="0"/>
          <a:chExt cx="0" cy="0"/>
        </a:xfrm>
      </p:grpSpPr>
      <p:sp>
        <p:nvSpPr>
          <p:cNvPr id="51" name="Google Shape;51;p8"/>
          <p:cNvSpPr/>
          <p:nvPr/>
        </p:nvSpPr>
        <p:spPr>
          <a:xfrm rot="-5400000">
            <a:off x="4517850" y="-3214045"/>
            <a:ext cx="108300" cy="9144000"/>
          </a:xfrm>
          <a:prstGeom prst="rect">
            <a:avLst/>
          </a:prstGeom>
          <a:gradFill>
            <a:gsLst>
              <a:gs pos="0">
                <a:srgbClr val="000014">
                  <a:alpha val="49803"/>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2" name="Google Shape;52;p8"/>
          <p:cNvSpPr/>
          <p:nvPr/>
        </p:nvSpPr>
        <p:spPr>
          <a:xfrm flipH="1" rot="-5400000">
            <a:off x="4497775" y="-3854662"/>
            <a:ext cx="148200" cy="9144000"/>
          </a:xfrm>
          <a:prstGeom prst="rect">
            <a:avLst/>
          </a:prstGeom>
          <a:gradFill>
            <a:gsLst>
              <a:gs pos="0">
                <a:srgbClr val="000014">
                  <a:alpha val="49803"/>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3" name="Google Shape;53;p8"/>
          <p:cNvSpPr/>
          <p:nvPr/>
        </p:nvSpPr>
        <p:spPr>
          <a:xfrm>
            <a:off x="0" y="0"/>
            <a:ext cx="9144000" cy="676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a:off x="0" y="1352400"/>
            <a:ext cx="9144000" cy="3791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5" name="Google Shape;55;p8"/>
          <p:cNvCxnSpPr/>
          <p:nvPr/>
        </p:nvCxnSpPr>
        <p:spPr>
          <a:xfrm>
            <a:off x="338100" y="4813675"/>
            <a:ext cx="8467800" cy="0"/>
          </a:xfrm>
          <a:prstGeom prst="straightConnector1">
            <a:avLst/>
          </a:prstGeom>
          <a:noFill/>
          <a:ln cap="flat" cmpd="sng" w="9525">
            <a:solidFill>
              <a:srgbClr val="D9D9D9"/>
            </a:solidFill>
            <a:prstDash val="solid"/>
            <a:round/>
            <a:headEnd len="med" w="med" type="none"/>
            <a:tailEnd len="med" w="med" type="none"/>
          </a:ln>
        </p:spPr>
      </p:cxnSp>
      <p:sp>
        <p:nvSpPr>
          <p:cNvPr id="56" name="Google Shape;56;p8"/>
          <p:cNvSpPr txBox="1"/>
          <p:nvPr>
            <p:ph type="title"/>
          </p:nvPr>
        </p:nvSpPr>
        <p:spPr>
          <a:xfrm>
            <a:off x="593575" y="0"/>
            <a:ext cx="7956600" cy="6762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57" name="Google Shape;57;p8"/>
          <p:cNvSpPr txBox="1"/>
          <p:nvPr>
            <p:ph idx="1" type="body"/>
          </p:nvPr>
        </p:nvSpPr>
        <p:spPr>
          <a:xfrm>
            <a:off x="593575" y="1823700"/>
            <a:ext cx="2544000" cy="26517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58" name="Google Shape;58;p8"/>
          <p:cNvSpPr txBox="1"/>
          <p:nvPr>
            <p:ph idx="2" type="body"/>
          </p:nvPr>
        </p:nvSpPr>
        <p:spPr>
          <a:xfrm>
            <a:off x="3267919" y="1823700"/>
            <a:ext cx="2544000" cy="26517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59" name="Google Shape;59;p8"/>
          <p:cNvSpPr txBox="1"/>
          <p:nvPr>
            <p:ph idx="3" type="body"/>
          </p:nvPr>
        </p:nvSpPr>
        <p:spPr>
          <a:xfrm>
            <a:off x="5942264" y="1823700"/>
            <a:ext cx="2544000" cy="26517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60" name="Google Shape;60;p8"/>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blipFill>
          <a:blip r:embed="rId2">
            <a:alphaModFix/>
          </a:blip>
          <a:stretch>
            <a:fillRect/>
          </a:stretch>
        </a:blipFill>
      </p:bgPr>
    </p:bg>
    <p:spTree>
      <p:nvGrpSpPr>
        <p:cNvPr id="61" name="Shape 61"/>
        <p:cNvGrpSpPr/>
        <p:nvPr/>
      </p:nvGrpSpPr>
      <p:grpSpPr>
        <a:xfrm>
          <a:off x="0" y="0"/>
          <a:ext cx="0" cy="0"/>
          <a:chOff x="0" y="0"/>
          <a:chExt cx="0" cy="0"/>
        </a:xfrm>
      </p:grpSpPr>
      <p:sp>
        <p:nvSpPr>
          <p:cNvPr id="62" name="Google Shape;62;p9"/>
          <p:cNvSpPr/>
          <p:nvPr/>
        </p:nvSpPr>
        <p:spPr>
          <a:xfrm rot="-5400000">
            <a:off x="4517850" y="-3214045"/>
            <a:ext cx="108300" cy="9144000"/>
          </a:xfrm>
          <a:prstGeom prst="rect">
            <a:avLst/>
          </a:prstGeom>
          <a:gradFill>
            <a:gsLst>
              <a:gs pos="0">
                <a:srgbClr val="000014">
                  <a:alpha val="49803"/>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3" name="Google Shape;63;p9"/>
          <p:cNvSpPr/>
          <p:nvPr/>
        </p:nvSpPr>
        <p:spPr>
          <a:xfrm flipH="1" rot="-5400000">
            <a:off x="4497775" y="-3854662"/>
            <a:ext cx="148200" cy="9144000"/>
          </a:xfrm>
          <a:prstGeom prst="rect">
            <a:avLst/>
          </a:prstGeom>
          <a:gradFill>
            <a:gsLst>
              <a:gs pos="0">
                <a:srgbClr val="000014">
                  <a:alpha val="49803"/>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4" name="Google Shape;64;p9"/>
          <p:cNvSpPr/>
          <p:nvPr/>
        </p:nvSpPr>
        <p:spPr>
          <a:xfrm>
            <a:off x="0" y="0"/>
            <a:ext cx="9144000" cy="676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a:off x="0" y="1352400"/>
            <a:ext cx="9144000" cy="3791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6" name="Google Shape;66;p9"/>
          <p:cNvCxnSpPr/>
          <p:nvPr/>
        </p:nvCxnSpPr>
        <p:spPr>
          <a:xfrm>
            <a:off x="338100" y="4813675"/>
            <a:ext cx="8467800" cy="0"/>
          </a:xfrm>
          <a:prstGeom prst="straightConnector1">
            <a:avLst/>
          </a:prstGeom>
          <a:noFill/>
          <a:ln cap="flat" cmpd="sng" w="9525">
            <a:solidFill>
              <a:srgbClr val="D9D9D9"/>
            </a:solidFill>
            <a:prstDash val="solid"/>
            <a:round/>
            <a:headEnd len="med" w="med" type="none"/>
            <a:tailEnd len="med" w="med" type="none"/>
          </a:ln>
        </p:spPr>
      </p:cxnSp>
      <p:sp>
        <p:nvSpPr>
          <p:cNvPr id="67" name="Google Shape;67;p9"/>
          <p:cNvSpPr txBox="1"/>
          <p:nvPr>
            <p:ph type="title"/>
          </p:nvPr>
        </p:nvSpPr>
        <p:spPr>
          <a:xfrm>
            <a:off x="593575" y="0"/>
            <a:ext cx="7956600" cy="676200"/>
          </a:xfrm>
          <a:prstGeom prst="rect">
            <a:avLst/>
          </a:prstGeom>
        </p:spPr>
        <p:txBody>
          <a:bodyPr anchorCtr="0" anchor="ctr" bIns="91425" lIns="91425" spcFirstLastPara="1" rIns="91425" wrap="square" tIns="91425">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
        <p:nvSpPr>
          <p:cNvPr id="68" name="Google Shape;68;p9"/>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blipFill>
          <a:blip r:embed="rId2">
            <a:alphaModFix/>
          </a:blip>
          <a:stretch>
            <a:fillRect/>
          </a:stretch>
        </a:blipFill>
      </p:bgPr>
    </p:bg>
    <p:spTree>
      <p:nvGrpSpPr>
        <p:cNvPr id="69" name="Shape 69"/>
        <p:cNvGrpSpPr/>
        <p:nvPr/>
      </p:nvGrpSpPr>
      <p:grpSpPr>
        <a:xfrm>
          <a:off x="0" y="0"/>
          <a:ext cx="0" cy="0"/>
          <a:chOff x="0" y="0"/>
          <a:chExt cx="0" cy="0"/>
        </a:xfrm>
      </p:grpSpPr>
      <p:sp>
        <p:nvSpPr>
          <p:cNvPr id="70" name="Google Shape;70;p10"/>
          <p:cNvSpPr/>
          <p:nvPr/>
        </p:nvSpPr>
        <p:spPr>
          <a:xfrm rot="-5400000">
            <a:off x="4517850" y="-3857295"/>
            <a:ext cx="108300" cy="9144000"/>
          </a:xfrm>
          <a:prstGeom prst="rect">
            <a:avLst/>
          </a:prstGeom>
          <a:gradFill>
            <a:gsLst>
              <a:gs pos="0">
                <a:srgbClr val="000014">
                  <a:alpha val="49803"/>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1" name="Google Shape;71;p10"/>
          <p:cNvSpPr/>
          <p:nvPr/>
        </p:nvSpPr>
        <p:spPr>
          <a:xfrm>
            <a:off x="0" y="709150"/>
            <a:ext cx="9144000" cy="4434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2" name="Google Shape;72;p10"/>
          <p:cNvCxnSpPr/>
          <p:nvPr/>
        </p:nvCxnSpPr>
        <p:spPr>
          <a:xfrm>
            <a:off x="338100" y="4813675"/>
            <a:ext cx="8467800" cy="0"/>
          </a:xfrm>
          <a:prstGeom prst="straightConnector1">
            <a:avLst/>
          </a:prstGeom>
          <a:noFill/>
          <a:ln cap="flat" cmpd="sng" w="9525">
            <a:solidFill>
              <a:srgbClr val="D9D9D9"/>
            </a:solidFill>
            <a:prstDash val="solid"/>
            <a:round/>
            <a:headEnd len="med" w="med" type="none"/>
            <a:tailEnd len="med" w="med" type="none"/>
          </a:ln>
        </p:spPr>
      </p:cxnSp>
      <p:sp>
        <p:nvSpPr>
          <p:cNvPr id="73" name="Google Shape;73;p10"/>
          <p:cNvSpPr txBox="1"/>
          <p:nvPr>
            <p:ph idx="1" type="body"/>
          </p:nvPr>
        </p:nvSpPr>
        <p:spPr>
          <a:xfrm>
            <a:off x="593575" y="4253900"/>
            <a:ext cx="7956900" cy="5196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SzPts val="1200"/>
              <a:buNone/>
              <a:defRPr sz="1200"/>
            </a:lvl1pPr>
          </a:lstStyle>
          <a:p/>
        </p:txBody>
      </p:sp>
      <p:sp>
        <p:nvSpPr>
          <p:cNvPr id="74" name="Google Shape;74;p10"/>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9.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593575" y="4813750"/>
            <a:ext cx="7956600" cy="329700"/>
          </a:xfrm>
          <a:prstGeom prst="rect">
            <a:avLst/>
          </a:prstGeom>
          <a:noFill/>
          <a:ln>
            <a:noFill/>
          </a:ln>
        </p:spPr>
        <p:txBody>
          <a:bodyPr anchorCtr="0" anchor="ctr" bIns="91425" lIns="91425" spcFirstLastPara="1" rIns="91425" wrap="square" tIns="91425">
            <a:noAutofit/>
          </a:bodyPr>
          <a:lstStyle>
            <a:lvl1pPr lvl="0" algn="ctr">
              <a:buNone/>
              <a:defRPr sz="1000">
                <a:solidFill>
                  <a:srgbClr val="666666"/>
                </a:solidFill>
                <a:latin typeface="Playfair Display"/>
                <a:ea typeface="Playfair Display"/>
                <a:cs typeface="Playfair Display"/>
                <a:sym typeface="Playfair Display"/>
              </a:defRPr>
            </a:lvl1pPr>
            <a:lvl2pPr lvl="1" algn="ctr">
              <a:buNone/>
              <a:defRPr sz="1000">
                <a:solidFill>
                  <a:srgbClr val="666666"/>
                </a:solidFill>
                <a:latin typeface="Playfair Display"/>
                <a:ea typeface="Playfair Display"/>
                <a:cs typeface="Playfair Display"/>
                <a:sym typeface="Playfair Display"/>
              </a:defRPr>
            </a:lvl2pPr>
            <a:lvl3pPr lvl="2" algn="ctr">
              <a:buNone/>
              <a:defRPr sz="1000">
                <a:solidFill>
                  <a:srgbClr val="666666"/>
                </a:solidFill>
                <a:latin typeface="Playfair Display"/>
                <a:ea typeface="Playfair Display"/>
                <a:cs typeface="Playfair Display"/>
                <a:sym typeface="Playfair Display"/>
              </a:defRPr>
            </a:lvl3pPr>
            <a:lvl4pPr lvl="3" algn="ctr">
              <a:buNone/>
              <a:defRPr sz="1000">
                <a:solidFill>
                  <a:srgbClr val="666666"/>
                </a:solidFill>
                <a:latin typeface="Playfair Display"/>
                <a:ea typeface="Playfair Display"/>
                <a:cs typeface="Playfair Display"/>
                <a:sym typeface="Playfair Display"/>
              </a:defRPr>
            </a:lvl4pPr>
            <a:lvl5pPr lvl="4" algn="ctr">
              <a:buNone/>
              <a:defRPr sz="1000">
                <a:solidFill>
                  <a:srgbClr val="666666"/>
                </a:solidFill>
                <a:latin typeface="Playfair Display"/>
                <a:ea typeface="Playfair Display"/>
                <a:cs typeface="Playfair Display"/>
                <a:sym typeface="Playfair Display"/>
              </a:defRPr>
            </a:lvl5pPr>
            <a:lvl6pPr lvl="5" algn="ctr">
              <a:buNone/>
              <a:defRPr sz="1000">
                <a:solidFill>
                  <a:srgbClr val="666666"/>
                </a:solidFill>
                <a:latin typeface="Playfair Display"/>
                <a:ea typeface="Playfair Display"/>
                <a:cs typeface="Playfair Display"/>
                <a:sym typeface="Playfair Display"/>
              </a:defRPr>
            </a:lvl6pPr>
            <a:lvl7pPr lvl="6" algn="ctr">
              <a:buNone/>
              <a:defRPr sz="1000">
                <a:solidFill>
                  <a:srgbClr val="666666"/>
                </a:solidFill>
                <a:latin typeface="Playfair Display"/>
                <a:ea typeface="Playfair Display"/>
                <a:cs typeface="Playfair Display"/>
                <a:sym typeface="Playfair Display"/>
              </a:defRPr>
            </a:lvl7pPr>
            <a:lvl8pPr lvl="7" algn="ctr">
              <a:buNone/>
              <a:defRPr sz="1000">
                <a:solidFill>
                  <a:srgbClr val="666666"/>
                </a:solidFill>
                <a:latin typeface="Playfair Display"/>
                <a:ea typeface="Playfair Display"/>
                <a:cs typeface="Playfair Display"/>
                <a:sym typeface="Playfair Display"/>
              </a:defRPr>
            </a:lvl8pPr>
            <a:lvl9pPr lvl="8" algn="ctr">
              <a:buNone/>
              <a:defRPr sz="1000">
                <a:solidFill>
                  <a:srgbClr val="666666"/>
                </a:solidFill>
                <a:latin typeface="Playfair Display"/>
                <a:ea typeface="Playfair Display"/>
                <a:cs typeface="Playfair Display"/>
                <a:sym typeface="Playfair Display"/>
              </a:defRPr>
            </a:lvl9pPr>
          </a:lstStyle>
          <a:p>
            <a:pPr indent="0" lvl="0" marL="0" rtl="0" algn="ctr">
              <a:spcBef>
                <a:spcPts val="0"/>
              </a:spcBef>
              <a:spcAft>
                <a:spcPts val="0"/>
              </a:spcAft>
              <a:buNone/>
            </a:pPr>
            <a:fld id="{00000000-1234-1234-1234-123412341234}" type="slidenum">
              <a:rPr lang="en"/>
              <a:t>‹#›</a:t>
            </a:fld>
            <a:endParaRPr/>
          </a:p>
        </p:txBody>
      </p:sp>
      <p:sp>
        <p:nvSpPr>
          <p:cNvPr id="7" name="Google Shape;7;p1"/>
          <p:cNvSpPr txBox="1"/>
          <p:nvPr>
            <p:ph type="title"/>
          </p:nvPr>
        </p:nvSpPr>
        <p:spPr>
          <a:xfrm>
            <a:off x="593575" y="0"/>
            <a:ext cx="7956600" cy="6762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1pPr>
            <a:lvl2pPr lvl="1"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2pPr>
            <a:lvl3pPr lvl="2"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3pPr>
            <a:lvl4pPr lvl="3"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4pPr>
            <a:lvl5pPr lvl="4"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5pPr>
            <a:lvl6pPr lvl="5"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6pPr>
            <a:lvl7pPr lvl="6"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7pPr>
            <a:lvl8pPr lvl="7"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8pPr>
            <a:lvl9pPr lvl="8"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9pPr>
          </a:lstStyle>
          <a:p/>
        </p:txBody>
      </p:sp>
      <p:sp>
        <p:nvSpPr>
          <p:cNvPr id="8" name="Google Shape;8;p1"/>
          <p:cNvSpPr txBox="1"/>
          <p:nvPr>
            <p:ph idx="1" type="body"/>
          </p:nvPr>
        </p:nvSpPr>
        <p:spPr>
          <a:xfrm>
            <a:off x="593575" y="1823700"/>
            <a:ext cx="7956600" cy="2651700"/>
          </a:xfrm>
          <a:prstGeom prst="rect">
            <a:avLst/>
          </a:prstGeom>
          <a:noFill/>
          <a:ln>
            <a:noFill/>
          </a:ln>
        </p:spPr>
        <p:txBody>
          <a:bodyPr anchorCtr="0" anchor="t" bIns="91425" lIns="91425" spcFirstLastPara="1" rIns="91425" wrap="square" tIns="91425">
            <a:noAutofit/>
          </a:bodyPr>
          <a:lstStyle>
            <a:lvl1pPr indent="-330200" lvl="0" marL="457200">
              <a:lnSpc>
                <a:spcPct val="150000"/>
              </a:lnSpc>
              <a:spcBef>
                <a:spcPts val="60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1pPr>
            <a:lvl2pPr indent="-330200" lvl="1" marL="914400">
              <a:lnSpc>
                <a:spcPct val="150000"/>
              </a:lnSpc>
              <a:spcBef>
                <a:spcPts val="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2pPr>
            <a:lvl3pPr indent="-330200" lvl="2" marL="1371600">
              <a:lnSpc>
                <a:spcPct val="150000"/>
              </a:lnSpc>
              <a:spcBef>
                <a:spcPts val="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3pPr>
            <a:lvl4pPr indent="-330200" lvl="3" marL="1828800">
              <a:lnSpc>
                <a:spcPct val="150000"/>
              </a:lnSpc>
              <a:spcBef>
                <a:spcPts val="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4pPr>
            <a:lvl5pPr indent="-330200" lvl="4" marL="2286000">
              <a:lnSpc>
                <a:spcPct val="150000"/>
              </a:lnSpc>
              <a:spcBef>
                <a:spcPts val="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5pPr>
            <a:lvl6pPr indent="-330200" lvl="5" marL="2743200">
              <a:lnSpc>
                <a:spcPct val="150000"/>
              </a:lnSpc>
              <a:spcBef>
                <a:spcPts val="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6pPr>
            <a:lvl7pPr indent="-330200" lvl="6" marL="3200400">
              <a:lnSpc>
                <a:spcPct val="150000"/>
              </a:lnSpc>
              <a:spcBef>
                <a:spcPts val="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7pPr>
            <a:lvl8pPr indent="-330200" lvl="7" marL="3657600">
              <a:lnSpc>
                <a:spcPct val="150000"/>
              </a:lnSpc>
              <a:spcBef>
                <a:spcPts val="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8pPr>
            <a:lvl9pPr indent="-330200" lvl="8" marL="4114800">
              <a:lnSpc>
                <a:spcPct val="150000"/>
              </a:lnSpc>
              <a:spcBef>
                <a:spcPts val="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2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image" Target="../media/image1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image" Target="../media/image1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7.jpg"/><Relationship Id="rId4" Type="http://schemas.openxmlformats.org/officeDocument/2006/relationships/image" Target="../media/image29.png"/><Relationship Id="rId5"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3"/>
          <p:cNvSpPr txBox="1"/>
          <p:nvPr>
            <p:ph type="ctrTitle"/>
          </p:nvPr>
        </p:nvSpPr>
        <p:spPr>
          <a:xfrm>
            <a:off x="685800" y="1915625"/>
            <a:ext cx="57270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Unit 1 Overview </a:t>
            </a:r>
            <a:endParaRPr/>
          </a:p>
        </p:txBody>
      </p:sp>
      <p:sp>
        <p:nvSpPr>
          <p:cNvPr id="91" name="Google Shape;91;p13"/>
          <p:cNvSpPr txBox="1"/>
          <p:nvPr/>
        </p:nvSpPr>
        <p:spPr>
          <a:xfrm>
            <a:off x="217600" y="3586375"/>
            <a:ext cx="8645100" cy="125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Frank Ruhl Libre"/>
                <a:ea typeface="Frank Ruhl Libre"/>
                <a:cs typeface="Frank Ruhl Libre"/>
                <a:sym typeface="Frank Ruhl Libre"/>
              </a:rPr>
              <a:t>State Building in Song China, Dar-al Islam, South and </a:t>
            </a:r>
            <a:r>
              <a:rPr lang="en" sz="2400">
                <a:latin typeface="Frank Ruhl Libre"/>
                <a:ea typeface="Frank Ruhl Libre"/>
                <a:cs typeface="Frank Ruhl Libre"/>
                <a:sym typeface="Frank Ruhl Libre"/>
              </a:rPr>
              <a:t>Southeast</a:t>
            </a:r>
            <a:r>
              <a:rPr lang="en" sz="2400">
                <a:latin typeface="Frank Ruhl Libre"/>
                <a:ea typeface="Frank Ruhl Libre"/>
                <a:cs typeface="Frank Ruhl Libre"/>
                <a:sym typeface="Frank Ruhl Libre"/>
              </a:rPr>
              <a:t> Asia, the Americas, Africa, and Europe. </a:t>
            </a:r>
            <a:endParaRPr sz="2400">
              <a:latin typeface="Frank Ruhl Libre"/>
              <a:ea typeface="Frank Ruhl Libre"/>
              <a:cs typeface="Frank Ruhl Libre"/>
              <a:sym typeface="Frank Ruhl Libr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22"/>
          <p:cNvSpPr txBox="1"/>
          <p:nvPr>
            <p:ph type="title"/>
          </p:nvPr>
        </p:nvSpPr>
        <p:spPr>
          <a:xfrm>
            <a:off x="593575" y="0"/>
            <a:ext cx="7956600" cy="67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1.2 - Dar-al Islam: Innovations and Centers of Learning  </a:t>
            </a:r>
            <a:endParaRPr/>
          </a:p>
        </p:txBody>
      </p:sp>
      <p:sp>
        <p:nvSpPr>
          <p:cNvPr id="198" name="Google Shape;198;p22"/>
          <p:cNvSpPr txBox="1"/>
          <p:nvPr>
            <p:ph idx="1" type="body"/>
          </p:nvPr>
        </p:nvSpPr>
        <p:spPr>
          <a:xfrm>
            <a:off x="128575" y="1354425"/>
            <a:ext cx="2999100" cy="2651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u="sng"/>
              <a:t>Nasiral-Din al-Tusi </a:t>
            </a:r>
            <a:endParaRPr b="1" u="sng"/>
          </a:p>
          <a:p>
            <a:pPr indent="0" lvl="0" marL="0" rtl="0" algn="l">
              <a:spcBef>
                <a:spcPts val="600"/>
              </a:spcBef>
              <a:spcAft>
                <a:spcPts val="0"/>
              </a:spcAft>
              <a:buNone/>
            </a:pPr>
            <a:r>
              <a:rPr lang="en"/>
              <a:t>Celebrated Islamic Scholar who made advances in math that laid the </a:t>
            </a:r>
            <a:r>
              <a:rPr lang="en"/>
              <a:t>groundwork</a:t>
            </a:r>
            <a:r>
              <a:rPr lang="en"/>
              <a:t> for </a:t>
            </a:r>
            <a:r>
              <a:rPr b="1" lang="en">
                <a:latin typeface="Raleway"/>
                <a:ea typeface="Raleway"/>
                <a:cs typeface="Raleway"/>
                <a:sym typeface="Raleway"/>
              </a:rPr>
              <a:t>trigonometry</a:t>
            </a:r>
            <a:r>
              <a:rPr lang="en"/>
              <a:t>. </a:t>
            </a:r>
            <a:endParaRPr/>
          </a:p>
        </p:txBody>
      </p:sp>
      <p:sp>
        <p:nvSpPr>
          <p:cNvPr id="199" name="Google Shape;199;p22"/>
          <p:cNvSpPr txBox="1"/>
          <p:nvPr>
            <p:ph idx="2" type="body"/>
          </p:nvPr>
        </p:nvSpPr>
        <p:spPr>
          <a:xfrm>
            <a:off x="3614125" y="1354425"/>
            <a:ext cx="2736000" cy="2651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u="sng"/>
              <a:t>A’ishah al-Ba’uniyyah</a:t>
            </a:r>
            <a:endParaRPr b="1" u="sng"/>
          </a:p>
          <a:p>
            <a:pPr indent="0" lvl="0" marL="0" rtl="0" algn="l">
              <a:spcBef>
                <a:spcPts val="600"/>
              </a:spcBef>
              <a:spcAft>
                <a:spcPts val="0"/>
              </a:spcAft>
              <a:buNone/>
            </a:pPr>
            <a:r>
              <a:rPr lang="en"/>
              <a:t>The most prolific </a:t>
            </a:r>
            <a:r>
              <a:rPr b="1" lang="en">
                <a:latin typeface="Raleway"/>
                <a:ea typeface="Raleway"/>
                <a:cs typeface="Raleway"/>
                <a:sym typeface="Raleway"/>
              </a:rPr>
              <a:t>female </a:t>
            </a:r>
            <a:r>
              <a:rPr b="1" lang="en">
                <a:latin typeface="Raleway"/>
                <a:ea typeface="Raleway"/>
                <a:cs typeface="Raleway"/>
                <a:sym typeface="Raleway"/>
              </a:rPr>
              <a:t>Muslim</a:t>
            </a:r>
            <a:r>
              <a:rPr b="1" lang="en">
                <a:latin typeface="Raleway"/>
                <a:ea typeface="Raleway"/>
                <a:cs typeface="Raleway"/>
                <a:sym typeface="Raleway"/>
              </a:rPr>
              <a:t> writer</a:t>
            </a:r>
            <a:r>
              <a:rPr lang="en"/>
              <a:t> before the 20th century! </a:t>
            </a:r>
            <a:endParaRPr/>
          </a:p>
        </p:txBody>
      </p:sp>
      <p:sp>
        <p:nvSpPr>
          <p:cNvPr id="200" name="Google Shape;200;p22"/>
          <p:cNvSpPr txBox="1"/>
          <p:nvPr>
            <p:ph idx="3" type="body"/>
          </p:nvPr>
        </p:nvSpPr>
        <p:spPr>
          <a:xfrm>
            <a:off x="6302225" y="1354425"/>
            <a:ext cx="2673000" cy="3789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u="sng"/>
              <a:t>Medical Advances</a:t>
            </a:r>
            <a:endParaRPr b="1" u="sng"/>
          </a:p>
          <a:p>
            <a:pPr indent="0" lvl="0" marL="0" rtl="0" algn="l">
              <a:spcBef>
                <a:spcPts val="600"/>
              </a:spcBef>
              <a:spcAft>
                <a:spcPts val="0"/>
              </a:spcAft>
              <a:buNone/>
            </a:pPr>
            <a:r>
              <a:rPr lang="en" sz="1100"/>
              <a:t>Doctors and pharmacists begin studying for certification tests, greatly </a:t>
            </a:r>
            <a:r>
              <a:rPr b="1" lang="en" sz="1100">
                <a:latin typeface="Raleway"/>
                <a:ea typeface="Raleway"/>
                <a:cs typeface="Raleway"/>
                <a:sym typeface="Raleway"/>
              </a:rPr>
              <a:t>increasing standards of </a:t>
            </a:r>
            <a:r>
              <a:rPr b="1" lang="en" sz="1100">
                <a:latin typeface="Raleway"/>
                <a:ea typeface="Raleway"/>
                <a:cs typeface="Raleway"/>
                <a:sym typeface="Raleway"/>
              </a:rPr>
              <a:t>medical</a:t>
            </a:r>
            <a:r>
              <a:rPr b="1" lang="en" sz="1100">
                <a:latin typeface="Raleway"/>
                <a:ea typeface="Raleway"/>
                <a:cs typeface="Raleway"/>
                <a:sym typeface="Raleway"/>
              </a:rPr>
              <a:t> care </a:t>
            </a:r>
            <a:endParaRPr b="1" sz="1100">
              <a:latin typeface="Raleway"/>
              <a:ea typeface="Raleway"/>
              <a:cs typeface="Raleway"/>
              <a:sym typeface="Raleway"/>
            </a:endParaRPr>
          </a:p>
          <a:p>
            <a:pPr indent="0" lvl="0" marL="0" rtl="0" algn="l">
              <a:spcBef>
                <a:spcPts val="600"/>
              </a:spcBef>
              <a:spcAft>
                <a:spcPts val="0"/>
              </a:spcAft>
              <a:buClr>
                <a:schemeClr val="dk1"/>
              </a:buClr>
              <a:buSzPts val="1100"/>
              <a:buFont typeface="Arial"/>
              <a:buNone/>
            </a:pPr>
            <a:r>
              <a:rPr b="1" lang="en" u="sng"/>
              <a:t>Cultural Continuities: </a:t>
            </a:r>
            <a:endParaRPr b="1" u="sng"/>
          </a:p>
          <a:p>
            <a:pPr indent="0" lvl="0" marL="0" rtl="0" algn="l">
              <a:spcBef>
                <a:spcPts val="600"/>
              </a:spcBef>
              <a:spcAft>
                <a:spcPts val="0"/>
              </a:spcAft>
              <a:buNone/>
            </a:pPr>
            <a:r>
              <a:rPr lang="en" sz="1100"/>
              <a:t>Islamic scholars were known for taking learning from numerous cultures and building upon it</a:t>
            </a:r>
            <a:r>
              <a:rPr lang="en"/>
              <a:t>. </a:t>
            </a:r>
            <a:endParaRPr/>
          </a:p>
          <a:p>
            <a:pPr indent="-298450" lvl="0" marL="457200" rtl="0" algn="l">
              <a:spcBef>
                <a:spcPts val="600"/>
              </a:spcBef>
              <a:spcAft>
                <a:spcPts val="0"/>
              </a:spcAft>
              <a:buSzPts val="1100"/>
              <a:buAutoNum type="arabicPeriod"/>
            </a:pPr>
            <a:r>
              <a:rPr lang="en" sz="1100"/>
              <a:t>Translated Greek classics into Arabic</a:t>
            </a:r>
            <a:endParaRPr sz="1100"/>
          </a:p>
          <a:p>
            <a:pPr indent="-298450" lvl="0" marL="457200" rtl="0" algn="l">
              <a:spcBef>
                <a:spcPts val="0"/>
              </a:spcBef>
              <a:spcAft>
                <a:spcPts val="0"/>
              </a:spcAft>
              <a:buSzPts val="1100"/>
              <a:buAutoNum type="arabicPeriod"/>
            </a:pPr>
            <a:r>
              <a:rPr lang="en" sz="1100"/>
              <a:t>Studied math from India </a:t>
            </a:r>
            <a:endParaRPr sz="1100"/>
          </a:p>
          <a:p>
            <a:pPr indent="-298450" lvl="0" marL="457200" rtl="0" algn="l">
              <a:spcBef>
                <a:spcPts val="0"/>
              </a:spcBef>
              <a:spcAft>
                <a:spcPts val="0"/>
              </a:spcAft>
              <a:buSzPts val="1100"/>
              <a:buAutoNum type="arabicPeriod"/>
            </a:pPr>
            <a:r>
              <a:rPr lang="en" sz="1100"/>
              <a:t>Made paper from China </a:t>
            </a:r>
            <a:endParaRPr sz="1100"/>
          </a:p>
          <a:p>
            <a:pPr indent="0" lvl="0" marL="0" rtl="0" algn="l">
              <a:spcBef>
                <a:spcPts val="600"/>
              </a:spcBef>
              <a:spcAft>
                <a:spcPts val="0"/>
              </a:spcAft>
              <a:buNone/>
            </a:pPr>
            <a:r>
              <a:t/>
            </a:r>
            <a:endParaRPr/>
          </a:p>
        </p:txBody>
      </p:sp>
      <p:sp>
        <p:nvSpPr>
          <p:cNvPr id="201" name="Google Shape;201;p22"/>
          <p:cNvSpPr txBox="1"/>
          <p:nvPr>
            <p:ph idx="12" type="sldNum"/>
          </p:nvPr>
        </p:nvSpPr>
        <p:spPr>
          <a:xfrm>
            <a:off x="593575" y="4813750"/>
            <a:ext cx="56478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02" name="Google Shape;202;p22"/>
          <p:cNvSpPr/>
          <p:nvPr/>
        </p:nvSpPr>
        <p:spPr>
          <a:xfrm>
            <a:off x="4433832" y="865926"/>
            <a:ext cx="298783" cy="298783"/>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3" name="Google Shape;203;p22"/>
          <p:cNvPicPr preferRelativeResize="0"/>
          <p:nvPr/>
        </p:nvPicPr>
        <p:blipFill>
          <a:blip r:embed="rId3">
            <a:alphaModFix/>
          </a:blip>
          <a:stretch>
            <a:fillRect/>
          </a:stretch>
        </p:blipFill>
        <p:spPr>
          <a:xfrm>
            <a:off x="593570" y="2867050"/>
            <a:ext cx="1694700" cy="1773675"/>
          </a:xfrm>
          <a:prstGeom prst="rect">
            <a:avLst/>
          </a:prstGeom>
          <a:noFill/>
          <a:ln>
            <a:noFill/>
          </a:ln>
        </p:spPr>
      </p:pic>
      <p:pic>
        <p:nvPicPr>
          <p:cNvPr id="204" name="Google Shape;204;p22"/>
          <p:cNvPicPr preferRelativeResize="0"/>
          <p:nvPr/>
        </p:nvPicPr>
        <p:blipFill>
          <a:blip r:embed="rId4">
            <a:alphaModFix/>
          </a:blip>
          <a:stretch>
            <a:fillRect/>
          </a:stretch>
        </p:blipFill>
        <p:spPr>
          <a:xfrm>
            <a:off x="3867600" y="2867050"/>
            <a:ext cx="1694700" cy="1773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23"/>
          <p:cNvSpPr txBox="1"/>
          <p:nvPr>
            <p:ph idx="1" type="body"/>
          </p:nvPr>
        </p:nvSpPr>
        <p:spPr>
          <a:xfrm>
            <a:off x="1649050" y="503675"/>
            <a:ext cx="5845800" cy="2914800"/>
          </a:xfrm>
          <a:prstGeom prst="rect">
            <a:avLst/>
          </a:prstGeom>
        </p:spPr>
        <p:txBody>
          <a:bodyPr anchorCtr="0" anchor="ctr" bIns="91425" lIns="91425" spcFirstLastPara="1" rIns="91425" wrap="square" tIns="91425">
            <a:noAutofit/>
          </a:bodyPr>
          <a:lstStyle/>
          <a:p>
            <a:pPr indent="0" lvl="0" marL="0" rtl="0" algn="ctr">
              <a:spcBef>
                <a:spcPts val="600"/>
              </a:spcBef>
              <a:spcAft>
                <a:spcPts val="0"/>
              </a:spcAft>
              <a:buNone/>
            </a:pPr>
            <a:r>
              <a:rPr lang="en"/>
              <a:t>1.3</a:t>
            </a:r>
            <a:endParaRPr/>
          </a:p>
          <a:p>
            <a:pPr indent="0" lvl="0" marL="0" rtl="0" algn="ctr">
              <a:spcBef>
                <a:spcPts val="600"/>
              </a:spcBef>
              <a:spcAft>
                <a:spcPts val="0"/>
              </a:spcAft>
              <a:buNone/>
            </a:pPr>
            <a:r>
              <a:rPr lang="en"/>
              <a:t>South and Southeast Asia </a:t>
            </a:r>
            <a:endParaRPr/>
          </a:p>
        </p:txBody>
      </p:sp>
      <p:sp>
        <p:nvSpPr>
          <p:cNvPr id="210" name="Google Shape;210;p23"/>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24"/>
          <p:cNvSpPr txBox="1"/>
          <p:nvPr>
            <p:ph type="title"/>
          </p:nvPr>
        </p:nvSpPr>
        <p:spPr>
          <a:xfrm>
            <a:off x="593575" y="0"/>
            <a:ext cx="7956600" cy="67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Context Building </a:t>
            </a:r>
            <a:endParaRPr/>
          </a:p>
        </p:txBody>
      </p:sp>
      <p:sp>
        <p:nvSpPr>
          <p:cNvPr id="216" name="Google Shape;216;p24"/>
          <p:cNvSpPr txBox="1"/>
          <p:nvPr>
            <p:ph idx="1" type="body"/>
          </p:nvPr>
        </p:nvSpPr>
        <p:spPr>
          <a:xfrm>
            <a:off x="5044600" y="1705000"/>
            <a:ext cx="3887400" cy="2651700"/>
          </a:xfrm>
          <a:prstGeom prst="rect">
            <a:avLst/>
          </a:prstGeom>
        </p:spPr>
        <p:txBody>
          <a:bodyPr anchorCtr="0" anchor="t" bIns="91425" lIns="91425" spcFirstLastPara="1" rIns="91425" wrap="square" tIns="91425">
            <a:noAutofit/>
          </a:bodyPr>
          <a:lstStyle/>
          <a:p>
            <a:pPr indent="0" lvl="0" marL="457200" rtl="0" algn="l">
              <a:spcBef>
                <a:spcPts val="600"/>
              </a:spcBef>
              <a:spcAft>
                <a:spcPts val="0"/>
              </a:spcAft>
              <a:buNone/>
            </a:pPr>
            <a:r>
              <a:rPr lang="en" sz="1200"/>
              <a:t>In the pre-1200 world, the “Golden Age of India” ended when the Gupta empire fell, resulting in 1,000 years of decentralization. </a:t>
            </a:r>
            <a:endParaRPr sz="1200"/>
          </a:p>
          <a:p>
            <a:pPr indent="0" lvl="0" marL="457200" rtl="0" algn="l">
              <a:spcBef>
                <a:spcPts val="600"/>
              </a:spcBef>
              <a:spcAft>
                <a:spcPts val="0"/>
              </a:spcAft>
              <a:buNone/>
            </a:pPr>
            <a:r>
              <a:rPr lang="en" sz="1200"/>
              <a:t>South and Southeast Asia are characterized by interactions </a:t>
            </a:r>
            <a:r>
              <a:rPr lang="en" sz="1200"/>
              <a:t>between</a:t>
            </a:r>
            <a:r>
              <a:rPr lang="en" sz="1200"/>
              <a:t> Islam and Hinduism, the growth of trade, and the continuation of </a:t>
            </a:r>
            <a:r>
              <a:rPr b="1" lang="en" sz="1200">
                <a:latin typeface="Raleway"/>
                <a:ea typeface="Raleway"/>
                <a:cs typeface="Raleway"/>
                <a:sym typeface="Raleway"/>
              </a:rPr>
              <a:t>decentralized</a:t>
            </a:r>
            <a:r>
              <a:rPr lang="en" sz="1200"/>
              <a:t> systems of government. </a:t>
            </a:r>
            <a:endParaRPr sz="1200"/>
          </a:p>
          <a:p>
            <a:pPr indent="0" lvl="0" marL="0" rtl="0" algn="l">
              <a:spcBef>
                <a:spcPts val="600"/>
              </a:spcBef>
              <a:spcAft>
                <a:spcPts val="0"/>
              </a:spcAft>
              <a:buNone/>
            </a:pPr>
            <a:r>
              <a:t/>
            </a:r>
            <a:endParaRPr sz="1200"/>
          </a:p>
          <a:p>
            <a:pPr indent="0" lvl="0" marL="0" rtl="0" algn="l">
              <a:spcBef>
                <a:spcPts val="600"/>
              </a:spcBef>
              <a:spcAft>
                <a:spcPts val="0"/>
              </a:spcAft>
              <a:buNone/>
            </a:pPr>
            <a:r>
              <a:t/>
            </a:r>
            <a:endParaRPr sz="1200"/>
          </a:p>
        </p:txBody>
      </p:sp>
      <p:sp>
        <p:nvSpPr>
          <p:cNvPr id="217" name="Google Shape;217;p24"/>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218" name="Google Shape;218;p24"/>
          <p:cNvGrpSpPr/>
          <p:nvPr/>
        </p:nvGrpSpPr>
        <p:grpSpPr>
          <a:xfrm>
            <a:off x="4397465" y="881213"/>
            <a:ext cx="349060" cy="298882"/>
            <a:chOff x="1934025" y="1001650"/>
            <a:chExt cx="415300" cy="355600"/>
          </a:xfrm>
        </p:grpSpPr>
        <p:sp>
          <p:nvSpPr>
            <p:cNvPr id="219" name="Google Shape;219;p24"/>
            <p:cNvSpPr/>
            <p:nvPr/>
          </p:nvSpPr>
          <p:spPr>
            <a:xfrm>
              <a:off x="1934025" y="1303650"/>
              <a:ext cx="207650" cy="53600"/>
            </a:xfrm>
            <a:custGeom>
              <a:rect b="b" l="l" r="r" t="t"/>
              <a:pathLst>
                <a:path extrusionOk="0" fill="none" h="2144" w="8306">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4"/>
            <p:cNvSpPr/>
            <p:nvPr/>
          </p:nvSpPr>
          <p:spPr>
            <a:xfrm>
              <a:off x="2141650" y="1303650"/>
              <a:ext cx="207675" cy="53600"/>
            </a:xfrm>
            <a:custGeom>
              <a:rect b="b" l="l" r="r" t="t"/>
              <a:pathLst>
                <a:path extrusionOk="0" fill="none" h="2144" w="8307">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4"/>
            <p:cNvSpPr/>
            <p:nvPr/>
          </p:nvSpPr>
          <p:spPr>
            <a:xfrm>
              <a:off x="1934025" y="1001650"/>
              <a:ext cx="207650" cy="331250"/>
            </a:xfrm>
            <a:custGeom>
              <a:rect b="b" l="l" r="r" t="t"/>
              <a:pathLst>
                <a:path extrusionOk="0" fill="none" h="13250" w="8306">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4"/>
            <p:cNvSpPr/>
            <p:nvPr/>
          </p:nvSpPr>
          <p:spPr>
            <a:xfrm>
              <a:off x="2141650" y="1001650"/>
              <a:ext cx="207675" cy="331250"/>
            </a:xfrm>
            <a:custGeom>
              <a:rect b="b" l="l" r="r" t="t"/>
              <a:pathLst>
                <a:path extrusionOk="0" fill="none" h="13250" w="8307">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23" name="Google Shape;223;p24"/>
          <p:cNvPicPr preferRelativeResize="0"/>
          <p:nvPr/>
        </p:nvPicPr>
        <p:blipFill>
          <a:blip r:embed="rId3">
            <a:alphaModFix/>
          </a:blip>
          <a:stretch>
            <a:fillRect/>
          </a:stretch>
        </p:blipFill>
        <p:spPr>
          <a:xfrm>
            <a:off x="459025" y="1811525"/>
            <a:ext cx="4448175" cy="1866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25"/>
          <p:cNvSpPr txBox="1"/>
          <p:nvPr>
            <p:ph type="title"/>
          </p:nvPr>
        </p:nvSpPr>
        <p:spPr>
          <a:xfrm>
            <a:off x="593575" y="0"/>
            <a:ext cx="7956600" cy="67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Overview </a:t>
            </a:r>
            <a:endParaRPr/>
          </a:p>
        </p:txBody>
      </p:sp>
      <p:sp>
        <p:nvSpPr>
          <p:cNvPr id="229" name="Google Shape;229;p25"/>
          <p:cNvSpPr txBox="1"/>
          <p:nvPr>
            <p:ph idx="1" type="body"/>
          </p:nvPr>
        </p:nvSpPr>
        <p:spPr>
          <a:xfrm>
            <a:off x="593575" y="1823700"/>
            <a:ext cx="7956600" cy="2651700"/>
          </a:xfrm>
          <a:prstGeom prst="rect">
            <a:avLst/>
          </a:prstGeom>
        </p:spPr>
        <p:txBody>
          <a:bodyPr anchorCtr="0" anchor="t" bIns="91425" lIns="91425" spcFirstLastPara="1" rIns="91425" wrap="square" tIns="91425">
            <a:noAutofit/>
          </a:bodyPr>
          <a:lstStyle/>
          <a:p>
            <a:pPr indent="-330200" lvl="0" marL="457200" rtl="0" algn="l">
              <a:spcBef>
                <a:spcPts val="600"/>
              </a:spcBef>
              <a:spcAft>
                <a:spcPts val="0"/>
              </a:spcAft>
              <a:buSzPts val="1600"/>
              <a:buAutoNum type="arabicPeriod"/>
            </a:pPr>
            <a:r>
              <a:rPr lang="en"/>
              <a:t>South and Southeast Asia were largely </a:t>
            </a:r>
            <a:r>
              <a:rPr b="1" lang="en">
                <a:latin typeface="Raleway"/>
                <a:ea typeface="Raleway"/>
                <a:cs typeface="Raleway"/>
                <a:sym typeface="Raleway"/>
              </a:rPr>
              <a:t>decentralized</a:t>
            </a:r>
            <a:r>
              <a:rPr lang="en"/>
              <a:t> with regional empires growing over time. </a:t>
            </a:r>
            <a:endParaRPr/>
          </a:p>
          <a:p>
            <a:pPr indent="-330200" lvl="0" marL="457200" rtl="0" algn="l">
              <a:spcBef>
                <a:spcPts val="0"/>
              </a:spcBef>
              <a:spcAft>
                <a:spcPts val="0"/>
              </a:spcAft>
              <a:buSzPts val="1600"/>
              <a:buAutoNum type="arabicPeriod"/>
            </a:pPr>
            <a:r>
              <a:rPr lang="en"/>
              <a:t>This region was heavily influenced by the </a:t>
            </a:r>
            <a:r>
              <a:rPr b="1" lang="en">
                <a:latin typeface="Raleway"/>
                <a:ea typeface="Raleway"/>
                <a:cs typeface="Raleway"/>
                <a:sym typeface="Raleway"/>
              </a:rPr>
              <a:t>trade relationship</a:t>
            </a:r>
            <a:r>
              <a:rPr lang="en"/>
              <a:t> it had with surrounding regions. </a:t>
            </a:r>
            <a:endParaRPr/>
          </a:p>
          <a:p>
            <a:pPr indent="-330200" lvl="1" marL="1371600" rtl="0" algn="l">
              <a:spcBef>
                <a:spcPts val="0"/>
              </a:spcBef>
              <a:spcAft>
                <a:spcPts val="0"/>
              </a:spcAft>
              <a:buSzPts val="1600"/>
              <a:buAutoNum type="alphaLcPeriod"/>
            </a:pPr>
            <a:r>
              <a:rPr lang="en"/>
              <a:t>Islam greatly influenced the region, with many merchants converting to Islam to have a stronger trade relationships with Muslim nations. </a:t>
            </a:r>
            <a:endParaRPr/>
          </a:p>
          <a:p>
            <a:pPr indent="-330200" lvl="1" marL="1371600" rtl="0" algn="l">
              <a:spcBef>
                <a:spcPts val="0"/>
              </a:spcBef>
              <a:spcAft>
                <a:spcPts val="0"/>
              </a:spcAft>
              <a:buSzPts val="1600"/>
              <a:buFont typeface="Raleway"/>
              <a:buAutoNum type="alphaLcPeriod"/>
            </a:pPr>
            <a:r>
              <a:rPr b="1" lang="en">
                <a:latin typeface="Raleway"/>
                <a:ea typeface="Raleway"/>
                <a:cs typeface="Raleway"/>
                <a:sym typeface="Raleway"/>
              </a:rPr>
              <a:t>Merchants</a:t>
            </a:r>
            <a:r>
              <a:rPr lang="en"/>
              <a:t> are responsible for bringing Islam to </a:t>
            </a:r>
            <a:r>
              <a:rPr lang="en"/>
              <a:t>Southeast</a:t>
            </a:r>
            <a:r>
              <a:rPr lang="en"/>
              <a:t> Asia. </a:t>
            </a:r>
            <a:endParaRPr/>
          </a:p>
          <a:p>
            <a:pPr indent="-330200" lvl="1" marL="1371600" rtl="0" algn="l">
              <a:spcBef>
                <a:spcPts val="0"/>
              </a:spcBef>
              <a:spcAft>
                <a:spcPts val="0"/>
              </a:spcAft>
              <a:buSzPts val="1600"/>
              <a:buAutoNum type="alphaLcPeriod"/>
            </a:pPr>
            <a:r>
              <a:rPr lang="en"/>
              <a:t>Some Hindus converted to Islam to escape the Caste system. </a:t>
            </a:r>
            <a:endParaRPr/>
          </a:p>
          <a:p>
            <a:pPr indent="-330200" lvl="0" marL="457200" rtl="0" algn="l">
              <a:spcBef>
                <a:spcPts val="0"/>
              </a:spcBef>
              <a:spcAft>
                <a:spcPts val="0"/>
              </a:spcAft>
              <a:buSzPts val="1600"/>
              <a:buAutoNum type="arabicPeriod"/>
            </a:pPr>
            <a:r>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
        <p:nvSpPr>
          <p:cNvPr id="230" name="Google Shape;230;p25"/>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231" name="Google Shape;231;p25"/>
          <p:cNvGrpSpPr/>
          <p:nvPr/>
        </p:nvGrpSpPr>
        <p:grpSpPr>
          <a:xfrm>
            <a:off x="4397465" y="881213"/>
            <a:ext cx="349060" cy="298882"/>
            <a:chOff x="1934025" y="1001650"/>
            <a:chExt cx="415300" cy="355600"/>
          </a:xfrm>
        </p:grpSpPr>
        <p:sp>
          <p:nvSpPr>
            <p:cNvPr id="232" name="Google Shape;232;p25"/>
            <p:cNvSpPr/>
            <p:nvPr/>
          </p:nvSpPr>
          <p:spPr>
            <a:xfrm>
              <a:off x="1934025" y="1303650"/>
              <a:ext cx="207650" cy="53600"/>
            </a:xfrm>
            <a:custGeom>
              <a:rect b="b" l="l" r="r" t="t"/>
              <a:pathLst>
                <a:path extrusionOk="0" fill="none" h="2144" w="8306">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5"/>
            <p:cNvSpPr/>
            <p:nvPr/>
          </p:nvSpPr>
          <p:spPr>
            <a:xfrm>
              <a:off x="2141650" y="1303650"/>
              <a:ext cx="207675" cy="53600"/>
            </a:xfrm>
            <a:custGeom>
              <a:rect b="b" l="l" r="r" t="t"/>
              <a:pathLst>
                <a:path extrusionOk="0" fill="none" h="2144" w="8307">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5"/>
            <p:cNvSpPr/>
            <p:nvPr/>
          </p:nvSpPr>
          <p:spPr>
            <a:xfrm>
              <a:off x="1934025" y="1001650"/>
              <a:ext cx="207650" cy="331250"/>
            </a:xfrm>
            <a:custGeom>
              <a:rect b="b" l="l" r="r" t="t"/>
              <a:pathLst>
                <a:path extrusionOk="0" fill="none" h="13250" w="8306">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5"/>
            <p:cNvSpPr/>
            <p:nvPr/>
          </p:nvSpPr>
          <p:spPr>
            <a:xfrm>
              <a:off x="2141650" y="1001650"/>
              <a:ext cx="207675" cy="331250"/>
            </a:xfrm>
            <a:custGeom>
              <a:rect b="b" l="l" r="r" t="t"/>
              <a:pathLst>
                <a:path extrusionOk="0" fill="none" h="13250" w="8307">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36" name="Google Shape;236;p25"/>
          <p:cNvPicPr preferRelativeResize="0"/>
          <p:nvPr/>
        </p:nvPicPr>
        <p:blipFill>
          <a:blip r:embed="rId3">
            <a:alphaModFix/>
          </a:blip>
          <a:stretch>
            <a:fillRect/>
          </a:stretch>
        </p:blipFill>
        <p:spPr>
          <a:xfrm>
            <a:off x="6783550" y="119943"/>
            <a:ext cx="2212000" cy="18214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26"/>
          <p:cNvSpPr txBox="1"/>
          <p:nvPr>
            <p:ph idx="4294967295" type="title"/>
          </p:nvPr>
        </p:nvSpPr>
        <p:spPr>
          <a:xfrm>
            <a:off x="0" y="682250"/>
            <a:ext cx="9144000" cy="4131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Topic 1.4 - State Building in the Americas </a:t>
            </a:r>
            <a:endParaRPr b="0"/>
          </a:p>
          <a:p>
            <a:pPr indent="0" lvl="0" marL="0" rtl="0" algn="ctr">
              <a:spcBef>
                <a:spcPts val="0"/>
              </a:spcBef>
              <a:spcAft>
                <a:spcPts val="0"/>
              </a:spcAft>
              <a:buNone/>
            </a:pPr>
            <a:r>
              <a:t/>
            </a:r>
            <a:endParaRPr/>
          </a:p>
        </p:txBody>
      </p:sp>
      <p:sp>
        <p:nvSpPr>
          <p:cNvPr id="242" name="Google Shape;242;p26"/>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243" name="Google Shape;243;p26"/>
          <p:cNvGrpSpPr/>
          <p:nvPr/>
        </p:nvGrpSpPr>
        <p:grpSpPr>
          <a:xfrm>
            <a:off x="4284003" y="1854302"/>
            <a:ext cx="576071" cy="506506"/>
            <a:chOff x="1929775" y="320925"/>
            <a:chExt cx="423800" cy="372650"/>
          </a:xfrm>
        </p:grpSpPr>
        <p:sp>
          <p:nvSpPr>
            <p:cNvPr id="244" name="Google Shape;244;p26"/>
            <p:cNvSpPr/>
            <p:nvPr/>
          </p:nvSpPr>
          <p:spPr>
            <a:xfrm>
              <a:off x="1929775" y="320925"/>
              <a:ext cx="423800" cy="372650"/>
            </a:xfrm>
            <a:custGeom>
              <a:rect b="b" l="l" r="r" t="t"/>
              <a:pathLst>
                <a:path extrusionOk="0" fill="none" h="14906" w="16952">
                  <a:moveTo>
                    <a:pt x="16172" y="0"/>
                  </a:moveTo>
                  <a:lnTo>
                    <a:pt x="780" y="0"/>
                  </a:lnTo>
                  <a:lnTo>
                    <a:pt x="780" y="0"/>
                  </a:lnTo>
                  <a:lnTo>
                    <a:pt x="634" y="25"/>
                  </a:lnTo>
                  <a:lnTo>
                    <a:pt x="488" y="73"/>
                  </a:lnTo>
                  <a:lnTo>
                    <a:pt x="341" y="146"/>
                  </a:lnTo>
                  <a:lnTo>
                    <a:pt x="220" y="244"/>
                  </a:lnTo>
                  <a:lnTo>
                    <a:pt x="122" y="341"/>
                  </a:lnTo>
                  <a:lnTo>
                    <a:pt x="74" y="487"/>
                  </a:lnTo>
                  <a:lnTo>
                    <a:pt x="25" y="634"/>
                  </a:lnTo>
                  <a:lnTo>
                    <a:pt x="0" y="780"/>
                  </a:lnTo>
                  <a:lnTo>
                    <a:pt x="0" y="14126"/>
                  </a:lnTo>
                  <a:lnTo>
                    <a:pt x="0" y="14126"/>
                  </a:lnTo>
                  <a:lnTo>
                    <a:pt x="25" y="14272"/>
                  </a:lnTo>
                  <a:lnTo>
                    <a:pt x="74" y="14418"/>
                  </a:lnTo>
                  <a:lnTo>
                    <a:pt x="122" y="14565"/>
                  </a:lnTo>
                  <a:lnTo>
                    <a:pt x="220" y="14662"/>
                  </a:lnTo>
                  <a:lnTo>
                    <a:pt x="341" y="14759"/>
                  </a:lnTo>
                  <a:lnTo>
                    <a:pt x="488" y="14832"/>
                  </a:lnTo>
                  <a:lnTo>
                    <a:pt x="634" y="14881"/>
                  </a:lnTo>
                  <a:lnTo>
                    <a:pt x="780" y="14906"/>
                  </a:lnTo>
                  <a:lnTo>
                    <a:pt x="16172" y="14906"/>
                  </a:lnTo>
                  <a:lnTo>
                    <a:pt x="16172" y="14906"/>
                  </a:lnTo>
                  <a:lnTo>
                    <a:pt x="16318" y="14881"/>
                  </a:lnTo>
                  <a:lnTo>
                    <a:pt x="16464" y="14832"/>
                  </a:lnTo>
                  <a:lnTo>
                    <a:pt x="16611" y="14759"/>
                  </a:lnTo>
                  <a:lnTo>
                    <a:pt x="16732" y="14662"/>
                  </a:lnTo>
                  <a:lnTo>
                    <a:pt x="16830" y="14565"/>
                  </a:lnTo>
                  <a:lnTo>
                    <a:pt x="16878" y="14418"/>
                  </a:lnTo>
                  <a:lnTo>
                    <a:pt x="16927" y="14272"/>
                  </a:lnTo>
                  <a:lnTo>
                    <a:pt x="16952" y="14126"/>
                  </a:lnTo>
                  <a:lnTo>
                    <a:pt x="16952" y="780"/>
                  </a:lnTo>
                  <a:lnTo>
                    <a:pt x="16952" y="780"/>
                  </a:lnTo>
                  <a:lnTo>
                    <a:pt x="16927" y="634"/>
                  </a:lnTo>
                  <a:lnTo>
                    <a:pt x="16878" y="487"/>
                  </a:lnTo>
                  <a:lnTo>
                    <a:pt x="16830" y="341"/>
                  </a:lnTo>
                  <a:lnTo>
                    <a:pt x="16732" y="244"/>
                  </a:lnTo>
                  <a:lnTo>
                    <a:pt x="16611" y="146"/>
                  </a:lnTo>
                  <a:lnTo>
                    <a:pt x="16464" y="73"/>
                  </a:lnTo>
                  <a:lnTo>
                    <a:pt x="16318" y="25"/>
                  </a:lnTo>
                  <a:lnTo>
                    <a:pt x="16172" y="0"/>
                  </a:lnTo>
                  <a:lnTo>
                    <a:pt x="16172" y="0"/>
                  </a:lnTo>
                  <a:close/>
                </a:path>
              </a:pathLst>
            </a:custGeom>
            <a:noFill/>
            <a:ln cap="rnd" cmpd="sng" w="12175">
              <a:solidFill>
                <a:srgbClr val="1111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6"/>
            <p:cNvSpPr/>
            <p:nvPr/>
          </p:nvSpPr>
          <p:spPr>
            <a:xfrm>
              <a:off x="1954125" y="345275"/>
              <a:ext cx="375100" cy="323950"/>
            </a:xfrm>
            <a:custGeom>
              <a:rect b="b" l="l" r="r" t="t"/>
              <a:pathLst>
                <a:path extrusionOk="0" fill="none" h="12958" w="15004">
                  <a:moveTo>
                    <a:pt x="15003" y="12957"/>
                  </a:moveTo>
                  <a:lnTo>
                    <a:pt x="1" y="12957"/>
                  </a:lnTo>
                  <a:lnTo>
                    <a:pt x="1" y="0"/>
                  </a:lnTo>
                  <a:lnTo>
                    <a:pt x="15003" y="0"/>
                  </a:lnTo>
                  <a:lnTo>
                    <a:pt x="15003" y="12957"/>
                  </a:lnTo>
                  <a:close/>
                </a:path>
              </a:pathLst>
            </a:custGeom>
            <a:noFill/>
            <a:ln cap="rnd" cmpd="sng" w="12175">
              <a:solidFill>
                <a:srgbClr val="1111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6"/>
            <p:cNvSpPr/>
            <p:nvPr/>
          </p:nvSpPr>
          <p:spPr>
            <a:xfrm>
              <a:off x="2162375" y="534625"/>
              <a:ext cx="146750" cy="113275"/>
            </a:xfrm>
            <a:custGeom>
              <a:rect b="b" l="l" r="r" t="t"/>
              <a:pathLst>
                <a:path extrusionOk="0" fill="none" h="4531" w="5870">
                  <a:moveTo>
                    <a:pt x="0" y="2266"/>
                  </a:moveTo>
                  <a:lnTo>
                    <a:pt x="1534" y="244"/>
                  </a:lnTo>
                  <a:lnTo>
                    <a:pt x="1534" y="244"/>
                  </a:lnTo>
                  <a:lnTo>
                    <a:pt x="1632" y="147"/>
                  </a:lnTo>
                  <a:lnTo>
                    <a:pt x="1754" y="50"/>
                  </a:lnTo>
                  <a:lnTo>
                    <a:pt x="1875" y="1"/>
                  </a:lnTo>
                  <a:lnTo>
                    <a:pt x="2022" y="1"/>
                  </a:lnTo>
                  <a:lnTo>
                    <a:pt x="2143" y="1"/>
                  </a:lnTo>
                  <a:lnTo>
                    <a:pt x="2289" y="50"/>
                  </a:lnTo>
                  <a:lnTo>
                    <a:pt x="2411" y="147"/>
                  </a:lnTo>
                  <a:lnTo>
                    <a:pt x="2509" y="244"/>
                  </a:lnTo>
                  <a:lnTo>
                    <a:pt x="5870" y="4531"/>
                  </a:lnTo>
                </a:path>
              </a:pathLst>
            </a:custGeom>
            <a:noFill/>
            <a:ln cap="rnd" cmpd="sng" w="12175">
              <a:solidFill>
                <a:srgbClr val="1111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6"/>
            <p:cNvSpPr/>
            <p:nvPr/>
          </p:nvSpPr>
          <p:spPr>
            <a:xfrm>
              <a:off x="1974225" y="468875"/>
              <a:ext cx="232600" cy="179025"/>
            </a:xfrm>
            <a:custGeom>
              <a:rect b="b" l="l" r="r" t="t"/>
              <a:pathLst>
                <a:path extrusionOk="0" fill="none" h="7161" w="9304">
                  <a:moveTo>
                    <a:pt x="0" y="3995"/>
                  </a:moveTo>
                  <a:lnTo>
                    <a:pt x="2923" y="244"/>
                  </a:lnTo>
                  <a:lnTo>
                    <a:pt x="2923" y="244"/>
                  </a:lnTo>
                  <a:lnTo>
                    <a:pt x="3020" y="147"/>
                  </a:lnTo>
                  <a:lnTo>
                    <a:pt x="3142" y="49"/>
                  </a:lnTo>
                  <a:lnTo>
                    <a:pt x="3264" y="1"/>
                  </a:lnTo>
                  <a:lnTo>
                    <a:pt x="3410" y="1"/>
                  </a:lnTo>
                  <a:lnTo>
                    <a:pt x="3532" y="1"/>
                  </a:lnTo>
                  <a:lnTo>
                    <a:pt x="3678" y="49"/>
                  </a:lnTo>
                  <a:lnTo>
                    <a:pt x="3800" y="147"/>
                  </a:lnTo>
                  <a:lnTo>
                    <a:pt x="3897" y="244"/>
                  </a:lnTo>
                  <a:lnTo>
                    <a:pt x="9304" y="7161"/>
                  </a:lnTo>
                </a:path>
              </a:pathLst>
            </a:custGeom>
            <a:noFill/>
            <a:ln cap="rnd" cmpd="sng" w="12175">
              <a:solidFill>
                <a:srgbClr val="1111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6"/>
            <p:cNvSpPr/>
            <p:nvPr/>
          </p:nvSpPr>
          <p:spPr>
            <a:xfrm>
              <a:off x="2169675" y="396425"/>
              <a:ext cx="97450" cy="97450"/>
            </a:xfrm>
            <a:custGeom>
              <a:rect b="b" l="l" r="r" t="t"/>
              <a:pathLst>
                <a:path extrusionOk="0" fill="none" h="3898" w="3898">
                  <a:moveTo>
                    <a:pt x="1949" y="3897"/>
                  </a:moveTo>
                  <a:lnTo>
                    <a:pt x="1949" y="3897"/>
                  </a:lnTo>
                  <a:lnTo>
                    <a:pt x="1754" y="3897"/>
                  </a:lnTo>
                  <a:lnTo>
                    <a:pt x="1559" y="3873"/>
                  </a:lnTo>
                  <a:lnTo>
                    <a:pt x="1364" y="3824"/>
                  </a:lnTo>
                  <a:lnTo>
                    <a:pt x="1194" y="3751"/>
                  </a:lnTo>
                  <a:lnTo>
                    <a:pt x="1023" y="3678"/>
                  </a:lnTo>
                  <a:lnTo>
                    <a:pt x="853" y="3580"/>
                  </a:lnTo>
                  <a:lnTo>
                    <a:pt x="707" y="3459"/>
                  </a:lnTo>
                  <a:lnTo>
                    <a:pt x="560" y="3337"/>
                  </a:lnTo>
                  <a:lnTo>
                    <a:pt x="439" y="3191"/>
                  </a:lnTo>
                  <a:lnTo>
                    <a:pt x="317" y="3045"/>
                  </a:lnTo>
                  <a:lnTo>
                    <a:pt x="220" y="2874"/>
                  </a:lnTo>
                  <a:lnTo>
                    <a:pt x="146" y="2704"/>
                  </a:lnTo>
                  <a:lnTo>
                    <a:pt x="73" y="2533"/>
                  </a:lnTo>
                  <a:lnTo>
                    <a:pt x="25" y="2338"/>
                  </a:lnTo>
                  <a:lnTo>
                    <a:pt x="0" y="2168"/>
                  </a:lnTo>
                  <a:lnTo>
                    <a:pt x="0" y="1949"/>
                  </a:lnTo>
                  <a:lnTo>
                    <a:pt x="0" y="1949"/>
                  </a:lnTo>
                  <a:lnTo>
                    <a:pt x="0" y="1754"/>
                  </a:lnTo>
                  <a:lnTo>
                    <a:pt x="25" y="1559"/>
                  </a:lnTo>
                  <a:lnTo>
                    <a:pt x="73" y="1389"/>
                  </a:lnTo>
                  <a:lnTo>
                    <a:pt x="146" y="1194"/>
                  </a:lnTo>
                  <a:lnTo>
                    <a:pt x="220" y="1023"/>
                  </a:lnTo>
                  <a:lnTo>
                    <a:pt x="317" y="877"/>
                  </a:lnTo>
                  <a:lnTo>
                    <a:pt x="439" y="707"/>
                  </a:lnTo>
                  <a:lnTo>
                    <a:pt x="560" y="585"/>
                  </a:lnTo>
                  <a:lnTo>
                    <a:pt x="707" y="463"/>
                  </a:lnTo>
                  <a:lnTo>
                    <a:pt x="853" y="341"/>
                  </a:lnTo>
                  <a:lnTo>
                    <a:pt x="1023" y="244"/>
                  </a:lnTo>
                  <a:lnTo>
                    <a:pt x="1194" y="171"/>
                  </a:lnTo>
                  <a:lnTo>
                    <a:pt x="1364" y="98"/>
                  </a:lnTo>
                  <a:lnTo>
                    <a:pt x="1559" y="49"/>
                  </a:lnTo>
                  <a:lnTo>
                    <a:pt x="1754" y="25"/>
                  </a:lnTo>
                  <a:lnTo>
                    <a:pt x="1949" y="0"/>
                  </a:lnTo>
                  <a:lnTo>
                    <a:pt x="1949" y="0"/>
                  </a:lnTo>
                  <a:lnTo>
                    <a:pt x="2144" y="25"/>
                  </a:lnTo>
                  <a:lnTo>
                    <a:pt x="2338" y="49"/>
                  </a:lnTo>
                  <a:lnTo>
                    <a:pt x="2533" y="98"/>
                  </a:lnTo>
                  <a:lnTo>
                    <a:pt x="2704" y="171"/>
                  </a:lnTo>
                  <a:lnTo>
                    <a:pt x="2874" y="244"/>
                  </a:lnTo>
                  <a:lnTo>
                    <a:pt x="3020" y="341"/>
                  </a:lnTo>
                  <a:lnTo>
                    <a:pt x="3191" y="463"/>
                  </a:lnTo>
                  <a:lnTo>
                    <a:pt x="3313" y="585"/>
                  </a:lnTo>
                  <a:lnTo>
                    <a:pt x="3459" y="707"/>
                  </a:lnTo>
                  <a:lnTo>
                    <a:pt x="3556" y="877"/>
                  </a:lnTo>
                  <a:lnTo>
                    <a:pt x="3654" y="1023"/>
                  </a:lnTo>
                  <a:lnTo>
                    <a:pt x="3727" y="1194"/>
                  </a:lnTo>
                  <a:lnTo>
                    <a:pt x="3800" y="1389"/>
                  </a:lnTo>
                  <a:lnTo>
                    <a:pt x="3848" y="1559"/>
                  </a:lnTo>
                  <a:lnTo>
                    <a:pt x="3873" y="1754"/>
                  </a:lnTo>
                  <a:lnTo>
                    <a:pt x="3897" y="1949"/>
                  </a:lnTo>
                  <a:lnTo>
                    <a:pt x="3897" y="1949"/>
                  </a:lnTo>
                  <a:lnTo>
                    <a:pt x="3873" y="2168"/>
                  </a:lnTo>
                  <a:lnTo>
                    <a:pt x="3848" y="2338"/>
                  </a:lnTo>
                  <a:lnTo>
                    <a:pt x="3800" y="2533"/>
                  </a:lnTo>
                  <a:lnTo>
                    <a:pt x="3727" y="2704"/>
                  </a:lnTo>
                  <a:lnTo>
                    <a:pt x="3654" y="2874"/>
                  </a:lnTo>
                  <a:lnTo>
                    <a:pt x="3556" y="3045"/>
                  </a:lnTo>
                  <a:lnTo>
                    <a:pt x="3459" y="3191"/>
                  </a:lnTo>
                  <a:lnTo>
                    <a:pt x="3313" y="3337"/>
                  </a:lnTo>
                  <a:lnTo>
                    <a:pt x="3191" y="3459"/>
                  </a:lnTo>
                  <a:lnTo>
                    <a:pt x="3020" y="3580"/>
                  </a:lnTo>
                  <a:lnTo>
                    <a:pt x="2874" y="3678"/>
                  </a:lnTo>
                  <a:lnTo>
                    <a:pt x="2704" y="3751"/>
                  </a:lnTo>
                  <a:lnTo>
                    <a:pt x="2533" y="3824"/>
                  </a:lnTo>
                  <a:lnTo>
                    <a:pt x="2338" y="3873"/>
                  </a:lnTo>
                  <a:lnTo>
                    <a:pt x="2144" y="3897"/>
                  </a:lnTo>
                  <a:lnTo>
                    <a:pt x="1949" y="3897"/>
                  </a:lnTo>
                  <a:lnTo>
                    <a:pt x="1949" y="3897"/>
                  </a:lnTo>
                </a:path>
              </a:pathLst>
            </a:custGeom>
            <a:noFill/>
            <a:ln cap="rnd" cmpd="sng" w="12175">
              <a:solidFill>
                <a:srgbClr val="11111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49" name="Google Shape;249;p26"/>
          <p:cNvPicPr preferRelativeResize="0"/>
          <p:nvPr/>
        </p:nvPicPr>
        <p:blipFill rotWithShape="1">
          <a:blip r:embed="rId3">
            <a:alphaModFix/>
          </a:blip>
          <a:srcRect b="0" l="0" r="0" t="0"/>
          <a:stretch/>
        </p:blipFill>
        <p:spPr>
          <a:xfrm>
            <a:off x="2443025" y="419288"/>
            <a:ext cx="4257675" cy="2790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27"/>
          <p:cNvSpPr txBox="1"/>
          <p:nvPr>
            <p:ph type="title"/>
          </p:nvPr>
        </p:nvSpPr>
        <p:spPr>
          <a:xfrm>
            <a:off x="593575" y="0"/>
            <a:ext cx="7956600" cy="67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Topic 1.4 - Context </a:t>
            </a:r>
            <a:endParaRPr/>
          </a:p>
        </p:txBody>
      </p:sp>
      <p:sp>
        <p:nvSpPr>
          <p:cNvPr id="255" name="Google Shape;255;p27"/>
          <p:cNvSpPr txBox="1"/>
          <p:nvPr>
            <p:ph idx="2" type="body"/>
          </p:nvPr>
        </p:nvSpPr>
        <p:spPr>
          <a:xfrm>
            <a:off x="4688275" y="1419125"/>
            <a:ext cx="3861900" cy="3323400"/>
          </a:xfrm>
          <a:prstGeom prst="rect">
            <a:avLst/>
          </a:prstGeom>
        </p:spPr>
        <p:txBody>
          <a:bodyPr anchorCtr="0" anchor="t" bIns="91425" lIns="91425" spcFirstLastPara="1" rIns="91425" wrap="square" tIns="91425">
            <a:noAutofit/>
          </a:bodyPr>
          <a:lstStyle/>
          <a:p>
            <a:pPr indent="0" lvl="0" marL="0" rtl="0" algn="l">
              <a:lnSpc>
                <a:spcPct val="100000"/>
              </a:lnSpc>
              <a:spcBef>
                <a:spcPts val="600"/>
              </a:spcBef>
              <a:spcAft>
                <a:spcPts val="0"/>
              </a:spcAft>
              <a:buNone/>
            </a:pPr>
            <a:r>
              <a:rPr b="1" lang="en" sz="1200">
                <a:latin typeface="Raleway"/>
                <a:ea typeface="Raleway"/>
                <a:cs typeface="Raleway"/>
                <a:sym typeface="Raleway"/>
              </a:rPr>
              <a:t>Aztecs (Mexica):</a:t>
            </a:r>
            <a:endParaRPr b="1" sz="1200">
              <a:latin typeface="Raleway"/>
              <a:ea typeface="Raleway"/>
              <a:cs typeface="Raleway"/>
              <a:sym typeface="Raleway"/>
            </a:endParaRPr>
          </a:p>
          <a:p>
            <a:pPr indent="-304800" lvl="0" marL="457200" rtl="0" algn="l">
              <a:lnSpc>
                <a:spcPct val="100000"/>
              </a:lnSpc>
              <a:spcBef>
                <a:spcPts val="600"/>
              </a:spcBef>
              <a:spcAft>
                <a:spcPts val="0"/>
              </a:spcAft>
              <a:buSzPts val="1200"/>
              <a:buFont typeface="Raleway"/>
              <a:buChar char="∙"/>
            </a:pPr>
            <a:r>
              <a:rPr lang="en" sz="1200">
                <a:latin typeface="Raleway"/>
                <a:ea typeface="Raleway"/>
                <a:cs typeface="Raleway"/>
                <a:sym typeface="Raleway"/>
              </a:rPr>
              <a:t>Arose in the 13th Century near lake </a:t>
            </a:r>
            <a:r>
              <a:rPr lang="en" sz="1200">
                <a:latin typeface="Raleway"/>
                <a:ea typeface="Raleway"/>
                <a:cs typeface="Raleway"/>
                <a:sym typeface="Raleway"/>
              </a:rPr>
              <a:t>Texcoco</a:t>
            </a:r>
            <a:r>
              <a:rPr lang="en" sz="1200">
                <a:latin typeface="Raleway"/>
                <a:ea typeface="Raleway"/>
                <a:cs typeface="Raleway"/>
                <a:sym typeface="Raleway"/>
              </a:rPr>
              <a:t> which allowed for farming, fishing, and transportation. </a:t>
            </a:r>
            <a:endParaRPr sz="1200">
              <a:latin typeface="Raleway"/>
              <a:ea typeface="Raleway"/>
              <a:cs typeface="Raleway"/>
              <a:sym typeface="Raleway"/>
            </a:endParaRPr>
          </a:p>
          <a:p>
            <a:pPr indent="-304800" lvl="0" marL="457200" rtl="0" algn="l">
              <a:lnSpc>
                <a:spcPct val="100000"/>
              </a:lnSpc>
              <a:spcBef>
                <a:spcPts val="0"/>
              </a:spcBef>
              <a:spcAft>
                <a:spcPts val="0"/>
              </a:spcAft>
              <a:buSzPts val="1200"/>
              <a:buFont typeface="Raleway"/>
              <a:buChar char="∙"/>
            </a:pPr>
            <a:r>
              <a:rPr lang="en" sz="1200">
                <a:latin typeface="Raleway"/>
                <a:ea typeface="Raleway"/>
                <a:cs typeface="Raleway"/>
                <a:sym typeface="Raleway"/>
              </a:rPr>
              <a:t>By 1434, Aztecs dominate the valley by </a:t>
            </a:r>
            <a:r>
              <a:rPr b="1" lang="en" sz="1200">
                <a:latin typeface="Raleway"/>
                <a:ea typeface="Raleway"/>
                <a:cs typeface="Raleway"/>
                <a:sym typeface="Raleway"/>
              </a:rPr>
              <a:t>conquering</a:t>
            </a:r>
            <a:r>
              <a:rPr lang="en" sz="1200">
                <a:latin typeface="Raleway"/>
                <a:ea typeface="Raleway"/>
                <a:cs typeface="Raleway"/>
                <a:sym typeface="Raleway"/>
              </a:rPr>
              <a:t> other city-states and creating a </a:t>
            </a:r>
            <a:r>
              <a:rPr b="1" lang="en" sz="1200">
                <a:latin typeface="Raleway"/>
                <a:ea typeface="Raleway"/>
                <a:cs typeface="Raleway"/>
                <a:sym typeface="Raleway"/>
              </a:rPr>
              <a:t>tribute empire</a:t>
            </a:r>
            <a:r>
              <a:rPr lang="en" sz="1200">
                <a:latin typeface="Raleway"/>
                <a:ea typeface="Raleway"/>
                <a:cs typeface="Raleway"/>
                <a:sym typeface="Raleway"/>
              </a:rPr>
              <a:t>.</a:t>
            </a:r>
            <a:endParaRPr sz="1200">
              <a:latin typeface="Raleway"/>
              <a:ea typeface="Raleway"/>
              <a:cs typeface="Raleway"/>
              <a:sym typeface="Raleway"/>
            </a:endParaRPr>
          </a:p>
          <a:p>
            <a:pPr indent="-304800" lvl="1" marL="914400" rtl="0" algn="l">
              <a:lnSpc>
                <a:spcPct val="100000"/>
              </a:lnSpc>
              <a:spcBef>
                <a:spcPts val="0"/>
              </a:spcBef>
              <a:spcAft>
                <a:spcPts val="0"/>
              </a:spcAft>
              <a:buSzPts val="1200"/>
              <a:buFont typeface="Raleway"/>
              <a:buChar char="∙"/>
            </a:pPr>
            <a:r>
              <a:rPr lang="en" sz="1200">
                <a:latin typeface="Raleway"/>
                <a:ea typeface="Raleway"/>
                <a:cs typeface="Raleway"/>
                <a:sym typeface="Raleway"/>
              </a:rPr>
              <a:t>They made surrounding regions pay them </a:t>
            </a:r>
            <a:r>
              <a:rPr lang="en" sz="1200">
                <a:latin typeface="Raleway"/>
                <a:ea typeface="Raleway"/>
                <a:cs typeface="Raleway"/>
                <a:sym typeface="Raleway"/>
              </a:rPr>
              <a:t>prisoners</a:t>
            </a:r>
            <a:r>
              <a:rPr lang="en" sz="1200">
                <a:latin typeface="Raleway"/>
                <a:ea typeface="Raleway"/>
                <a:cs typeface="Raleway"/>
                <a:sym typeface="Raleway"/>
              </a:rPr>
              <a:t>, goods, and money keeping the </a:t>
            </a:r>
            <a:r>
              <a:rPr lang="en" sz="1200">
                <a:latin typeface="Raleway"/>
                <a:ea typeface="Raleway"/>
                <a:cs typeface="Raleway"/>
                <a:sym typeface="Raleway"/>
              </a:rPr>
              <a:t>Aztecs</a:t>
            </a:r>
            <a:r>
              <a:rPr lang="en" sz="1200">
                <a:latin typeface="Raleway"/>
                <a:ea typeface="Raleway"/>
                <a:cs typeface="Raleway"/>
                <a:sym typeface="Raleway"/>
              </a:rPr>
              <a:t> rich and the others poor. </a:t>
            </a:r>
            <a:endParaRPr sz="1200">
              <a:latin typeface="Raleway"/>
              <a:ea typeface="Raleway"/>
              <a:cs typeface="Raleway"/>
              <a:sym typeface="Raleway"/>
            </a:endParaRPr>
          </a:p>
          <a:p>
            <a:pPr indent="-304800" lvl="0" marL="457200" rtl="0" algn="l">
              <a:lnSpc>
                <a:spcPct val="100000"/>
              </a:lnSpc>
              <a:spcBef>
                <a:spcPts val="0"/>
              </a:spcBef>
              <a:spcAft>
                <a:spcPts val="0"/>
              </a:spcAft>
              <a:buSzPts val="1200"/>
              <a:buFont typeface="Raleway"/>
              <a:buChar char="∙"/>
            </a:pPr>
            <a:r>
              <a:rPr lang="en" sz="1200">
                <a:latin typeface="Raleway"/>
                <a:ea typeface="Raleway"/>
                <a:cs typeface="Raleway"/>
                <a:sym typeface="Raleway"/>
              </a:rPr>
              <a:t>Capital city of </a:t>
            </a:r>
            <a:r>
              <a:rPr b="1" lang="en" sz="1200">
                <a:latin typeface="Raleway"/>
                <a:ea typeface="Raleway"/>
                <a:cs typeface="Raleway"/>
                <a:sym typeface="Raleway"/>
              </a:rPr>
              <a:t>Tenochtitlan</a:t>
            </a:r>
            <a:r>
              <a:rPr lang="en" sz="1200">
                <a:latin typeface="Raleway"/>
                <a:ea typeface="Raleway"/>
                <a:cs typeface="Raleway"/>
                <a:sym typeface="Raleway"/>
              </a:rPr>
              <a:t> was filled with farming, vasy palaces, and exciting markets! </a:t>
            </a:r>
            <a:endParaRPr sz="1200">
              <a:latin typeface="Raleway"/>
              <a:ea typeface="Raleway"/>
              <a:cs typeface="Raleway"/>
              <a:sym typeface="Raleway"/>
            </a:endParaRPr>
          </a:p>
          <a:p>
            <a:pPr indent="-304800" lvl="0" marL="457200" rtl="0" algn="l">
              <a:lnSpc>
                <a:spcPct val="100000"/>
              </a:lnSpc>
              <a:spcBef>
                <a:spcPts val="0"/>
              </a:spcBef>
              <a:spcAft>
                <a:spcPts val="0"/>
              </a:spcAft>
              <a:buSzPts val="1200"/>
              <a:buFont typeface="Raleway"/>
              <a:buChar char="★"/>
            </a:pPr>
            <a:r>
              <a:rPr lang="en" sz="1200">
                <a:latin typeface="Raleway"/>
                <a:ea typeface="Raleway"/>
                <a:cs typeface="Raleway"/>
                <a:sym typeface="Raleway"/>
              </a:rPr>
              <a:t>Rulers were considered gods on earth giving them lots of power. </a:t>
            </a:r>
            <a:endParaRPr sz="1200">
              <a:latin typeface="Raleway"/>
              <a:ea typeface="Raleway"/>
              <a:cs typeface="Raleway"/>
              <a:sym typeface="Raleway"/>
            </a:endParaRPr>
          </a:p>
          <a:p>
            <a:pPr indent="-304800" lvl="0" marL="457200" rtl="0" algn="l">
              <a:lnSpc>
                <a:spcPct val="100000"/>
              </a:lnSpc>
              <a:spcBef>
                <a:spcPts val="0"/>
              </a:spcBef>
              <a:spcAft>
                <a:spcPts val="0"/>
              </a:spcAft>
              <a:buClr>
                <a:srgbClr val="111111"/>
              </a:buClr>
              <a:buSzPts val="1200"/>
              <a:buChar char="∙"/>
            </a:pPr>
            <a:r>
              <a:t/>
            </a:r>
            <a:endParaRPr b="1" sz="1200">
              <a:solidFill>
                <a:srgbClr val="111111"/>
              </a:solidFill>
            </a:endParaRPr>
          </a:p>
        </p:txBody>
      </p:sp>
      <p:sp>
        <p:nvSpPr>
          <p:cNvPr id="256" name="Google Shape;256;p27"/>
          <p:cNvSpPr txBox="1"/>
          <p:nvPr>
            <p:ph idx="1" type="body"/>
          </p:nvPr>
        </p:nvSpPr>
        <p:spPr>
          <a:xfrm>
            <a:off x="593687" y="1823700"/>
            <a:ext cx="3861900" cy="2651700"/>
          </a:xfrm>
          <a:prstGeom prst="rect">
            <a:avLst/>
          </a:prstGeom>
        </p:spPr>
        <p:txBody>
          <a:bodyPr anchorCtr="0" anchor="t" bIns="91425" lIns="91425" spcFirstLastPara="1" rIns="91425" wrap="square" tIns="91425">
            <a:noAutofit/>
          </a:bodyPr>
          <a:lstStyle/>
          <a:p>
            <a:pPr indent="0" lvl="0" marL="0" rtl="0" algn="l">
              <a:lnSpc>
                <a:spcPct val="100000"/>
              </a:lnSpc>
              <a:spcBef>
                <a:spcPts val="600"/>
              </a:spcBef>
              <a:spcAft>
                <a:spcPts val="0"/>
              </a:spcAft>
              <a:buClr>
                <a:schemeClr val="dk1"/>
              </a:buClr>
              <a:buSzPts val="1100"/>
              <a:buFont typeface="Arial"/>
              <a:buNone/>
            </a:pPr>
            <a:r>
              <a:rPr b="1" lang="en" sz="1200"/>
              <a:t>Pre-1200:</a:t>
            </a:r>
            <a:endParaRPr b="1" sz="1200"/>
          </a:p>
          <a:p>
            <a:pPr indent="-304800" lvl="0" marL="457200" rtl="0" algn="l">
              <a:lnSpc>
                <a:spcPct val="100000"/>
              </a:lnSpc>
              <a:spcBef>
                <a:spcPts val="600"/>
              </a:spcBef>
              <a:spcAft>
                <a:spcPts val="0"/>
              </a:spcAft>
              <a:buSzPts val="1200"/>
              <a:buChar char="∙"/>
            </a:pPr>
            <a:r>
              <a:rPr b="1" lang="en" sz="1200"/>
              <a:t>The first empire that grew in the Americas was the </a:t>
            </a:r>
            <a:r>
              <a:rPr b="1" lang="en" sz="1200">
                <a:latin typeface="Raleway"/>
                <a:ea typeface="Raleway"/>
                <a:cs typeface="Raleway"/>
                <a:sym typeface="Raleway"/>
              </a:rPr>
              <a:t>Toltec</a:t>
            </a:r>
            <a:r>
              <a:rPr b="1" lang="en" sz="1200"/>
              <a:t>. They were highly militaristic with a heavy focus on sacrifice. </a:t>
            </a:r>
            <a:endParaRPr b="1" sz="1200"/>
          </a:p>
          <a:p>
            <a:pPr indent="-304800" lvl="0" marL="457200" rtl="0" algn="l">
              <a:lnSpc>
                <a:spcPct val="100000"/>
              </a:lnSpc>
              <a:spcBef>
                <a:spcPts val="0"/>
              </a:spcBef>
              <a:spcAft>
                <a:spcPts val="0"/>
              </a:spcAft>
              <a:buSzPts val="1200"/>
              <a:buChar char="∙"/>
            </a:pPr>
            <a:r>
              <a:rPr b="1" lang="en" sz="1200"/>
              <a:t>The Toltec empire probably </a:t>
            </a:r>
            <a:r>
              <a:rPr b="1" lang="en" sz="1200"/>
              <a:t>fell due</a:t>
            </a:r>
            <a:r>
              <a:rPr b="1" lang="en" sz="1200"/>
              <a:t> to </a:t>
            </a:r>
            <a:r>
              <a:rPr b="1" lang="en" sz="1200"/>
              <a:t>repeated</a:t>
            </a:r>
            <a:r>
              <a:rPr b="1" lang="en" sz="1200"/>
              <a:t> attacks by northern </a:t>
            </a:r>
            <a:r>
              <a:rPr b="1" lang="en" sz="1200"/>
              <a:t>nomads</a:t>
            </a:r>
            <a:r>
              <a:rPr b="1" lang="en" sz="1200"/>
              <a:t>. </a:t>
            </a:r>
            <a:endParaRPr b="1" sz="1200"/>
          </a:p>
          <a:p>
            <a:pPr indent="-317500" lvl="0" marL="457200" rtl="0" algn="l">
              <a:lnSpc>
                <a:spcPct val="100000"/>
              </a:lnSpc>
              <a:spcBef>
                <a:spcPts val="0"/>
              </a:spcBef>
              <a:spcAft>
                <a:spcPts val="0"/>
              </a:spcAft>
              <a:buClr>
                <a:srgbClr val="111111"/>
              </a:buClr>
              <a:buSzPts val="1400"/>
              <a:buChar char="∙"/>
            </a:pPr>
            <a:r>
              <a:t/>
            </a:r>
            <a:endParaRPr>
              <a:solidFill>
                <a:srgbClr val="111111"/>
              </a:solidFill>
            </a:endParaRPr>
          </a:p>
        </p:txBody>
      </p:sp>
      <p:sp>
        <p:nvSpPr>
          <p:cNvPr id="257" name="Google Shape;257;p27"/>
          <p:cNvSpPr txBox="1"/>
          <p:nvPr>
            <p:ph idx="2" type="body"/>
          </p:nvPr>
        </p:nvSpPr>
        <p:spPr>
          <a:xfrm>
            <a:off x="-676800" y="3102875"/>
            <a:ext cx="676800" cy="329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1200">
              <a:solidFill>
                <a:srgbClr val="666666"/>
              </a:solidFill>
            </a:endParaRPr>
          </a:p>
          <a:p>
            <a:pPr indent="0" lvl="0" marL="0" rtl="0" algn="l">
              <a:lnSpc>
                <a:spcPct val="100000"/>
              </a:lnSpc>
              <a:spcBef>
                <a:spcPts val="0"/>
              </a:spcBef>
              <a:spcAft>
                <a:spcPts val="0"/>
              </a:spcAft>
              <a:buClr>
                <a:schemeClr val="dk1"/>
              </a:buClr>
              <a:buSzPts val="1100"/>
              <a:buFont typeface="Arial"/>
              <a:buNone/>
            </a:pPr>
            <a:r>
              <a:t/>
            </a:r>
            <a:endParaRPr sz="1200">
              <a:solidFill>
                <a:srgbClr val="666666"/>
              </a:solidFill>
            </a:endParaRPr>
          </a:p>
          <a:p>
            <a:pPr indent="0" lvl="0" marL="0" rtl="0" algn="l">
              <a:lnSpc>
                <a:spcPct val="100000"/>
              </a:lnSpc>
              <a:spcBef>
                <a:spcPts val="0"/>
              </a:spcBef>
              <a:spcAft>
                <a:spcPts val="0"/>
              </a:spcAft>
              <a:buNone/>
            </a:pPr>
            <a:r>
              <a:t/>
            </a:r>
            <a:endParaRPr sz="1200">
              <a:solidFill>
                <a:srgbClr val="666666"/>
              </a:solidFill>
            </a:endParaRPr>
          </a:p>
        </p:txBody>
      </p:sp>
      <p:sp>
        <p:nvSpPr>
          <p:cNvPr id="258" name="Google Shape;258;p27"/>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259" name="Google Shape;259;p27"/>
          <p:cNvGrpSpPr/>
          <p:nvPr/>
        </p:nvGrpSpPr>
        <p:grpSpPr>
          <a:xfrm>
            <a:off x="4397465" y="881213"/>
            <a:ext cx="349060" cy="298882"/>
            <a:chOff x="1934025" y="1001650"/>
            <a:chExt cx="415300" cy="355600"/>
          </a:xfrm>
        </p:grpSpPr>
        <p:sp>
          <p:nvSpPr>
            <p:cNvPr id="260" name="Google Shape;260;p27"/>
            <p:cNvSpPr/>
            <p:nvPr/>
          </p:nvSpPr>
          <p:spPr>
            <a:xfrm>
              <a:off x="1934025" y="1303650"/>
              <a:ext cx="207650" cy="53600"/>
            </a:xfrm>
            <a:custGeom>
              <a:rect b="b" l="l" r="r" t="t"/>
              <a:pathLst>
                <a:path extrusionOk="0" fill="none" h="2144" w="8306">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7"/>
            <p:cNvSpPr/>
            <p:nvPr/>
          </p:nvSpPr>
          <p:spPr>
            <a:xfrm>
              <a:off x="2141650" y="1303650"/>
              <a:ext cx="207675" cy="53600"/>
            </a:xfrm>
            <a:custGeom>
              <a:rect b="b" l="l" r="r" t="t"/>
              <a:pathLst>
                <a:path extrusionOk="0" fill="none" h="2144" w="8307">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7"/>
            <p:cNvSpPr/>
            <p:nvPr/>
          </p:nvSpPr>
          <p:spPr>
            <a:xfrm>
              <a:off x="1934025" y="1001650"/>
              <a:ext cx="207650" cy="331250"/>
            </a:xfrm>
            <a:custGeom>
              <a:rect b="b" l="l" r="r" t="t"/>
              <a:pathLst>
                <a:path extrusionOk="0" fill="none" h="13250" w="8306">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7"/>
            <p:cNvSpPr/>
            <p:nvPr/>
          </p:nvSpPr>
          <p:spPr>
            <a:xfrm>
              <a:off x="2141650" y="1001650"/>
              <a:ext cx="207675" cy="331250"/>
            </a:xfrm>
            <a:custGeom>
              <a:rect b="b" l="l" r="r" t="t"/>
              <a:pathLst>
                <a:path extrusionOk="0" fill="none" h="13250" w="8307">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64" name="Google Shape;264;p27"/>
          <p:cNvPicPr preferRelativeResize="0"/>
          <p:nvPr/>
        </p:nvPicPr>
        <p:blipFill>
          <a:blip r:embed="rId3">
            <a:alphaModFix/>
          </a:blip>
          <a:stretch>
            <a:fillRect/>
          </a:stretch>
        </p:blipFill>
        <p:spPr>
          <a:xfrm rot="-1437382">
            <a:off x="378464" y="-80998"/>
            <a:ext cx="1269499" cy="172109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28"/>
          <p:cNvSpPr txBox="1"/>
          <p:nvPr>
            <p:ph type="title"/>
          </p:nvPr>
        </p:nvSpPr>
        <p:spPr>
          <a:xfrm>
            <a:off x="593575" y="0"/>
            <a:ext cx="7956600" cy="67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Topic 1.4 - Inca Empire </a:t>
            </a:r>
            <a:r>
              <a:rPr lang="en"/>
              <a:t> </a:t>
            </a:r>
            <a:endParaRPr/>
          </a:p>
        </p:txBody>
      </p:sp>
      <p:sp>
        <p:nvSpPr>
          <p:cNvPr id="270" name="Google Shape;270;p28"/>
          <p:cNvSpPr txBox="1"/>
          <p:nvPr>
            <p:ph idx="1" type="body"/>
          </p:nvPr>
        </p:nvSpPr>
        <p:spPr>
          <a:xfrm>
            <a:off x="593575" y="1823700"/>
            <a:ext cx="7956600" cy="3191700"/>
          </a:xfrm>
          <a:prstGeom prst="rect">
            <a:avLst/>
          </a:prstGeom>
        </p:spPr>
        <p:txBody>
          <a:bodyPr anchorCtr="0" anchor="t" bIns="91425" lIns="91425" spcFirstLastPara="1" rIns="91425" wrap="square" tIns="91425">
            <a:noAutofit/>
          </a:bodyPr>
          <a:lstStyle/>
          <a:p>
            <a:pPr indent="-330200" lvl="0" marL="457200" marR="0" rtl="0" algn="l">
              <a:lnSpc>
                <a:spcPct val="150000"/>
              </a:lnSpc>
              <a:spcBef>
                <a:spcPts val="600"/>
              </a:spcBef>
              <a:spcAft>
                <a:spcPts val="0"/>
              </a:spcAft>
              <a:buClr>
                <a:srgbClr val="B7B7B7"/>
              </a:buClr>
              <a:buSzPts val="1600"/>
              <a:buFont typeface="Raleway Light"/>
              <a:buAutoNum type="arabicPeriod"/>
            </a:pPr>
            <a:r>
              <a:rPr lang="en"/>
              <a:t>Centered around Lake Titicaca in Peru</a:t>
            </a:r>
            <a:endParaRPr/>
          </a:p>
          <a:p>
            <a:pPr indent="-330200" lvl="0" marL="457200" rtl="0" algn="l">
              <a:spcBef>
                <a:spcPts val="0"/>
              </a:spcBef>
              <a:spcAft>
                <a:spcPts val="0"/>
              </a:spcAft>
              <a:buSzPts val="1600"/>
              <a:buAutoNum type="arabicPeriod"/>
            </a:pPr>
            <a:r>
              <a:rPr lang="en"/>
              <a:t>Highly Centralized with a main ruler </a:t>
            </a:r>
            <a:r>
              <a:rPr b="1" lang="en">
                <a:latin typeface="Raleway"/>
                <a:ea typeface="Raleway"/>
                <a:cs typeface="Raleway"/>
                <a:sym typeface="Raleway"/>
              </a:rPr>
              <a:t>over four provinces</a:t>
            </a:r>
            <a:r>
              <a:rPr lang="en"/>
              <a:t>. </a:t>
            </a:r>
            <a:endParaRPr/>
          </a:p>
          <a:p>
            <a:pPr indent="-330200" lvl="1" marL="1371600" rtl="0" algn="l">
              <a:spcBef>
                <a:spcPts val="0"/>
              </a:spcBef>
              <a:spcAft>
                <a:spcPts val="0"/>
              </a:spcAft>
              <a:buSzPts val="1600"/>
              <a:buAutoNum type="alphaLcPeriod"/>
            </a:pPr>
            <a:r>
              <a:rPr lang="en"/>
              <a:t>Local leaders rule, but defer to the Inca </a:t>
            </a:r>
            <a:endParaRPr/>
          </a:p>
          <a:p>
            <a:pPr indent="-330200" lvl="0" marL="457200" rtl="0" algn="l">
              <a:spcBef>
                <a:spcPts val="0"/>
              </a:spcBef>
              <a:spcAft>
                <a:spcPts val="0"/>
              </a:spcAft>
              <a:buSzPts val="1600"/>
              <a:buAutoNum type="arabicPeriod"/>
            </a:pPr>
            <a:r>
              <a:rPr lang="en"/>
              <a:t>Created a </a:t>
            </a:r>
            <a:r>
              <a:rPr b="1" lang="en">
                <a:latin typeface="Raleway"/>
                <a:ea typeface="Raleway"/>
                <a:cs typeface="Raleway"/>
                <a:sym typeface="Raleway"/>
              </a:rPr>
              <a:t>Tribute Empire</a:t>
            </a:r>
            <a:r>
              <a:rPr lang="en"/>
              <a:t> </a:t>
            </a:r>
            <a:endParaRPr/>
          </a:p>
          <a:p>
            <a:pPr indent="-330200" lvl="0" marL="457200" rtl="0" algn="l">
              <a:spcBef>
                <a:spcPts val="0"/>
              </a:spcBef>
              <a:spcAft>
                <a:spcPts val="0"/>
              </a:spcAft>
              <a:buSzPts val="1600"/>
              <a:buFont typeface="Raleway"/>
              <a:buAutoNum type="arabicPeriod"/>
            </a:pPr>
            <a:r>
              <a:rPr b="1" lang="en">
                <a:latin typeface="Raleway"/>
                <a:ea typeface="Raleway"/>
                <a:cs typeface="Raleway"/>
                <a:sym typeface="Raleway"/>
              </a:rPr>
              <a:t>Carpa Nan</a:t>
            </a:r>
            <a:r>
              <a:rPr lang="en"/>
              <a:t> connected the large empire - one of the largest roads in the world at the time, with checkpoints throughout. </a:t>
            </a:r>
            <a:endParaRPr/>
          </a:p>
          <a:p>
            <a:pPr indent="-330200" lvl="0" marL="457200" rtl="0" algn="l">
              <a:spcBef>
                <a:spcPts val="0"/>
              </a:spcBef>
              <a:spcAft>
                <a:spcPts val="0"/>
              </a:spcAft>
              <a:buSzPts val="1600"/>
              <a:buAutoNum type="arabicPeriod"/>
            </a:pPr>
            <a:r>
              <a:rPr lang="en"/>
              <a:t>Advanced irrigation made the Inca skilled farmers.</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
        <p:nvSpPr>
          <p:cNvPr id="271" name="Google Shape;271;p28"/>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272" name="Google Shape;272;p28"/>
          <p:cNvGrpSpPr/>
          <p:nvPr/>
        </p:nvGrpSpPr>
        <p:grpSpPr>
          <a:xfrm>
            <a:off x="4397465" y="881213"/>
            <a:ext cx="349060" cy="298882"/>
            <a:chOff x="1934025" y="1001650"/>
            <a:chExt cx="415300" cy="355600"/>
          </a:xfrm>
        </p:grpSpPr>
        <p:sp>
          <p:nvSpPr>
            <p:cNvPr id="273" name="Google Shape;273;p28"/>
            <p:cNvSpPr/>
            <p:nvPr/>
          </p:nvSpPr>
          <p:spPr>
            <a:xfrm>
              <a:off x="1934025" y="1303650"/>
              <a:ext cx="207650" cy="53600"/>
            </a:xfrm>
            <a:custGeom>
              <a:rect b="b" l="l" r="r" t="t"/>
              <a:pathLst>
                <a:path extrusionOk="0" fill="none" h="2144" w="8306">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8"/>
            <p:cNvSpPr/>
            <p:nvPr/>
          </p:nvSpPr>
          <p:spPr>
            <a:xfrm>
              <a:off x="2141650" y="1303650"/>
              <a:ext cx="207675" cy="53600"/>
            </a:xfrm>
            <a:custGeom>
              <a:rect b="b" l="l" r="r" t="t"/>
              <a:pathLst>
                <a:path extrusionOk="0" fill="none" h="2144" w="8307">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8"/>
            <p:cNvSpPr/>
            <p:nvPr/>
          </p:nvSpPr>
          <p:spPr>
            <a:xfrm>
              <a:off x="1934025" y="1001650"/>
              <a:ext cx="207650" cy="331250"/>
            </a:xfrm>
            <a:custGeom>
              <a:rect b="b" l="l" r="r" t="t"/>
              <a:pathLst>
                <a:path extrusionOk="0" fill="none" h="13250" w="8306">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8"/>
            <p:cNvSpPr/>
            <p:nvPr/>
          </p:nvSpPr>
          <p:spPr>
            <a:xfrm>
              <a:off x="2141650" y="1001650"/>
              <a:ext cx="207675" cy="331250"/>
            </a:xfrm>
            <a:custGeom>
              <a:rect b="b" l="l" r="r" t="t"/>
              <a:pathLst>
                <a:path extrusionOk="0" fill="none" h="13250" w="8307">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77" name="Google Shape;277;p28"/>
          <p:cNvPicPr preferRelativeResize="0"/>
          <p:nvPr/>
        </p:nvPicPr>
        <p:blipFill>
          <a:blip r:embed="rId3">
            <a:alphaModFix/>
          </a:blip>
          <a:stretch>
            <a:fillRect/>
          </a:stretch>
        </p:blipFill>
        <p:spPr>
          <a:xfrm>
            <a:off x="5678273" y="405075"/>
            <a:ext cx="3321300" cy="1594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81" name="Shape 281"/>
        <p:cNvGrpSpPr/>
        <p:nvPr/>
      </p:nvGrpSpPr>
      <p:grpSpPr>
        <a:xfrm>
          <a:off x="0" y="0"/>
          <a:ext cx="0" cy="0"/>
          <a:chOff x="0" y="0"/>
          <a:chExt cx="0" cy="0"/>
        </a:xfrm>
      </p:grpSpPr>
      <p:sp>
        <p:nvSpPr>
          <p:cNvPr id="282" name="Google Shape;282;p29"/>
          <p:cNvSpPr/>
          <p:nvPr/>
        </p:nvSpPr>
        <p:spPr>
          <a:xfrm>
            <a:off x="872252" y="974125"/>
            <a:ext cx="7399496" cy="3524957"/>
          </a:xfrm>
          <a:custGeom>
            <a:rect b="b" l="l" r="r" t="t"/>
            <a:pathLst>
              <a:path extrusionOk="0" h="136125" w="28575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FFFFFF">
              <a:alpha val="3037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9"/>
          <p:cNvSpPr txBox="1"/>
          <p:nvPr>
            <p:ph idx="4294967295" type="title"/>
          </p:nvPr>
        </p:nvSpPr>
        <p:spPr>
          <a:xfrm>
            <a:off x="593575" y="0"/>
            <a:ext cx="7956600" cy="67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Maps</a:t>
            </a:r>
            <a:endParaRPr/>
          </a:p>
        </p:txBody>
      </p:sp>
      <p:sp>
        <p:nvSpPr>
          <p:cNvPr id="284" name="Google Shape;284;p29"/>
          <p:cNvSpPr/>
          <p:nvPr/>
        </p:nvSpPr>
        <p:spPr>
          <a:xfrm>
            <a:off x="2160025" y="1799225"/>
            <a:ext cx="642900" cy="202500"/>
          </a:xfrm>
          <a:prstGeom prst="wedgeRectCallout">
            <a:avLst>
              <a:gd fmla="val -21428" name="adj1"/>
              <a:gd fmla="val 84287"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111111"/>
                </a:solidFill>
                <a:latin typeface="Raleway Light"/>
                <a:ea typeface="Raleway Light"/>
                <a:cs typeface="Raleway Light"/>
                <a:sym typeface="Raleway Light"/>
              </a:rPr>
              <a:t>our office</a:t>
            </a:r>
            <a:endParaRPr sz="800">
              <a:solidFill>
                <a:srgbClr val="111111"/>
              </a:solidFill>
              <a:latin typeface="Raleway Light"/>
              <a:ea typeface="Raleway Light"/>
              <a:cs typeface="Raleway Light"/>
              <a:sym typeface="Raleway Light"/>
            </a:endParaRPr>
          </a:p>
        </p:txBody>
      </p:sp>
      <p:sp>
        <p:nvSpPr>
          <p:cNvPr id="285" name="Google Shape;285;p29"/>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86" name="Google Shape;286;p29"/>
          <p:cNvSpPr/>
          <p:nvPr/>
        </p:nvSpPr>
        <p:spPr>
          <a:xfrm>
            <a:off x="1480325" y="2135175"/>
            <a:ext cx="102300" cy="102300"/>
          </a:xfrm>
          <a:prstGeom prst="flowChartSummingJunction">
            <a:avLst/>
          </a:prstGeom>
          <a:no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9"/>
          <p:cNvSpPr/>
          <p:nvPr/>
        </p:nvSpPr>
        <p:spPr>
          <a:xfrm>
            <a:off x="3024350" y="3590500"/>
            <a:ext cx="102300" cy="102300"/>
          </a:xfrm>
          <a:prstGeom prst="flowChartSummingJunction">
            <a:avLst/>
          </a:prstGeom>
          <a:no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9"/>
          <p:cNvSpPr/>
          <p:nvPr/>
        </p:nvSpPr>
        <p:spPr>
          <a:xfrm>
            <a:off x="3940743" y="1919890"/>
            <a:ext cx="102300" cy="102300"/>
          </a:xfrm>
          <a:prstGeom prst="flowChartSummingJunction">
            <a:avLst/>
          </a:prstGeom>
          <a:no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9"/>
          <p:cNvSpPr/>
          <p:nvPr/>
        </p:nvSpPr>
        <p:spPr>
          <a:xfrm>
            <a:off x="4604775" y="3854375"/>
            <a:ext cx="102300" cy="102300"/>
          </a:xfrm>
          <a:prstGeom prst="flowChartSummingJunction">
            <a:avLst/>
          </a:prstGeom>
          <a:no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9"/>
          <p:cNvSpPr/>
          <p:nvPr/>
        </p:nvSpPr>
        <p:spPr>
          <a:xfrm>
            <a:off x="6544450" y="2410525"/>
            <a:ext cx="102300" cy="102300"/>
          </a:xfrm>
          <a:prstGeom prst="flowChartSummingJunction">
            <a:avLst/>
          </a:prstGeom>
          <a:no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9"/>
          <p:cNvSpPr/>
          <p:nvPr/>
        </p:nvSpPr>
        <p:spPr>
          <a:xfrm>
            <a:off x="7085675" y="3899950"/>
            <a:ext cx="102300" cy="102300"/>
          </a:xfrm>
          <a:prstGeom prst="flowChartSummingJunction">
            <a:avLst/>
          </a:prstGeom>
          <a:no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292" name="Google Shape;292;p29"/>
          <p:cNvGraphicFramePr/>
          <p:nvPr/>
        </p:nvGraphicFramePr>
        <p:xfrm>
          <a:off x="1197025" y="171725"/>
          <a:ext cx="3000000" cy="3000000"/>
        </p:xfrm>
        <a:graphic>
          <a:graphicData uri="http://schemas.openxmlformats.org/drawingml/2006/table">
            <a:tbl>
              <a:tblPr>
                <a:noFill/>
                <a:tableStyleId>{28621856-AAB3-4A35-9C60-0B53F0A7CFE0}</a:tableStyleId>
              </a:tblPr>
              <a:tblGrid>
                <a:gridCol w="3443275"/>
                <a:gridCol w="3795700"/>
              </a:tblGrid>
              <a:tr h="371475">
                <a:tc>
                  <a:txBody>
                    <a:bodyPr/>
                    <a:lstStyle/>
                    <a:p>
                      <a:pPr indent="0" lvl="0" marL="0" marR="0" rtl="0" algn="l">
                        <a:lnSpc>
                          <a:spcPct val="100000"/>
                        </a:lnSpc>
                        <a:spcBef>
                          <a:spcPts val="0"/>
                        </a:spcBef>
                        <a:spcAft>
                          <a:spcPts val="0"/>
                        </a:spcAft>
                        <a:buClr>
                          <a:srgbClr val="FFFFFF"/>
                        </a:buClr>
                        <a:buSzPts val="1800"/>
                        <a:buFont typeface="Gill Sans"/>
                        <a:buNone/>
                      </a:pPr>
                      <a:r>
                        <a:rPr b="1" i="0" lang="en" sz="1800" u="none" cap="none" strike="noStrike">
                          <a:solidFill>
                            <a:srgbClr val="FFFFFF"/>
                          </a:solidFill>
                          <a:latin typeface="Gill Sans"/>
                          <a:ea typeface="Gill Sans"/>
                          <a:cs typeface="Gill Sans"/>
                          <a:sym typeface="Gill Sans"/>
                        </a:rPr>
                        <a:t>Similarities</a:t>
                      </a:r>
                      <a:endParaRPr/>
                    </a:p>
                  </a:txBody>
                  <a:tcPr marT="45700" marB="45700"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6A21D"/>
                    </a:solidFill>
                  </a:tcPr>
                </a:tc>
                <a:tc>
                  <a:txBody>
                    <a:bodyPr/>
                    <a:lstStyle/>
                    <a:p>
                      <a:pPr indent="0" lvl="0" marL="0" marR="0" rtl="0" algn="l">
                        <a:lnSpc>
                          <a:spcPct val="100000"/>
                        </a:lnSpc>
                        <a:spcBef>
                          <a:spcPts val="0"/>
                        </a:spcBef>
                        <a:spcAft>
                          <a:spcPts val="0"/>
                        </a:spcAft>
                        <a:buClr>
                          <a:srgbClr val="FFFFFF"/>
                        </a:buClr>
                        <a:buSzPts val="1800"/>
                        <a:buFont typeface="Gill Sans"/>
                        <a:buNone/>
                      </a:pPr>
                      <a:r>
                        <a:rPr b="1" i="0" lang="en" sz="1800" u="none" cap="none" strike="noStrike">
                          <a:solidFill>
                            <a:srgbClr val="FFFFFF"/>
                          </a:solidFill>
                          <a:latin typeface="Gill Sans"/>
                          <a:ea typeface="Gill Sans"/>
                          <a:cs typeface="Gill Sans"/>
                          <a:sym typeface="Gill Sans"/>
                        </a:rPr>
                        <a:t>Differences</a:t>
                      </a:r>
                      <a:endParaRPr/>
                    </a:p>
                  </a:txBody>
                  <a:tcPr marT="45700" marB="45700"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6A21D"/>
                    </a:solidFill>
                  </a:tcPr>
                </a:tc>
              </a:tr>
              <a:tr h="914400">
                <a:tc>
                  <a:txBody>
                    <a:bodyPr/>
                    <a:lstStyle/>
                    <a:p>
                      <a:pPr indent="0" lvl="0" marL="0" marR="0" rtl="0" algn="l">
                        <a:lnSpc>
                          <a:spcPct val="100000"/>
                        </a:lnSpc>
                        <a:spcBef>
                          <a:spcPts val="0"/>
                        </a:spcBef>
                        <a:spcAft>
                          <a:spcPts val="0"/>
                        </a:spcAft>
                        <a:buClr>
                          <a:srgbClr val="000000"/>
                        </a:buClr>
                        <a:buSzPts val="1800"/>
                        <a:buFont typeface="Gill Sans"/>
                        <a:buNone/>
                      </a:pPr>
                      <a:r>
                        <a:rPr b="0" i="0" lang="en" sz="1800" u="none" cap="none" strike="noStrike">
                          <a:solidFill>
                            <a:srgbClr val="000000"/>
                          </a:solidFill>
                          <a:latin typeface="Gill Sans"/>
                          <a:ea typeface="Gill Sans"/>
                          <a:cs typeface="Gill Sans"/>
                          <a:sym typeface="Gill Sans"/>
                        </a:rPr>
                        <a:t>Built on earlier empires that preceded them</a:t>
                      </a:r>
                      <a:endParaRPr/>
                    </a:p>
                    <a:p>
                      <a:pPr indent="0" lvl="0" marL="0" marR="0" rtl="0" algn="l">
                        <a:lnSpc>
                          <a:spcPct val="100000"/>
                        </a:lnSpc>
                        <a:spcBef>
                          <a:spcPts val="0"/>
                        </a:spcBef>
                        <a:spcAft>
                          <a:spcPts val="0"/>
                        </a:spcAft>
                        <a:buClr>
                          <a:srgbClr val="000000"/>
                        </a:buClr>
                        <a:buSzPts val="1800"/>
                        <a:buFont typeface="Gill Sans"/>
                        <a:buNone/>
                      </a:pPr>
                      <a:r>
                        <a:rPr b="0" i="0" lang="en" sz="1800" u="none" cap="none" strike="noStrike">
                          <a:solidFill>
                            <a:srgbClr val="000000"/>
                          </a:solidFill>
                          <a:latin typeface="Gill Sans"/>
                          <a:ea typeface="Gill Sans"/>
                          <a:cs typeface="Gill Sans"/>
                          <a:sym typeface="Gill Sans"/>
                        </a:rPr>
                        <a:t>(Aztecs = Toltecs; Inca = Chimor)</a:t>
                      </a:r>
                      <a:endParaRPr/>
                    </a:p>
                  </a:txBody>
                  <a:tcPr marT="45700" marB="45700"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BE0CC"/>
                    </a:solidFill>
                  </a:tcPr>
                </a:tc>
                <a:tc>
                  <a:txBody>
                    <a:bodyPr/>
                    <a:lstStyle/>
                    <a:p>
                      <a:pPr indent="0" lvl="0" marL="0" marR="0" rtl="0" algn="l">
                        <a:lnSpc>
                          <a:spcPct val="100000"/>
                        </a:lnSpc>
                        <a:spcBef>
                          <a:spcPts val="0"/>
                        </a:spcBef>
                        <a:spcAft>
                          <a:spcPts val="0"/>
                        </a:spcAft>
                        <a:buClr>
                          <a:srgbClr val="000000"/>
                        </a:buClr>
                        <a:buSzPts val="1800"/>
                        <a:buFont typeface="Gill Sans"/>
                        <a:buNone/>
                      </a:pPr>
                      <a:r>
                        <a:rPr b="0" i="0" lang="en" sz="1800" u="none" cap="none" strike="noStrike">
                          <a:solidFill>
                            <a:srgbClr val="000000"/>
                          </a:solidFill>
                          <a:latin typeface="Gill Sans"/>
                          <a:ea typeface="Gill Sans"/>
                          <a:cs typeface="Gill Sans"/>
                          <a:sym typeface="Gill Sans"/>
                        </a:rPr>
                        <a:t>Aztecs have sophisticated traders and markets VS Inca have no specialized merchant class</a:t>
                      </a:r>
                      <a:endParaRPr/>
                    </a:p>
                  </a:txBody>
                  <a:tcPr marT="45700" marB="45700"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BE0CC"/>
                    </a:solidFill>
                  </a:tcPr>
                </a:tc>
              </a:tr>
              <a:tr h="639750">
                <a:tc>
                  <a:txBody>
                    <a:bodyPr/>
                    <a:lstStyle/>
                    <a:p>
                      <a:pPr indent="0" lvl="0" marL="0" marR="0" rtl="0" algn="l">
                        <a:lnSpc>
                          <a:spcPct val="100000"/>
                        </a:lnSpc>
                        <a:spcBef>
                          <a:spcPts val="0"/>
                        </a:spcBef>
                        <a:spcAft>
                          <a:spcPts val="0"/>
                        </a:spcAft>
                        <a:buClr>
                          <a:srgbClr val="000000"/>
                        </a:buClr>
                        <a:buSzPts val="1800"/>
                        <a:buFont typeface="Gill Sans"/>
                        <a:buNone/>
                      </a:pPr>
                      <a:r>
                        <a:rPr b="0" i="0" lang="en" sz="1800" u="none" cap="none" strike="noStrike">
                          <a:solidFill>
                            <a:srgbClr val="000000"/>
                          </a:solidFill>
                          <a:latin typeface="Gill Sans"/>
                          <a:ea typeface="Gill Sans"/>
                          <a:cs typeface="Gill Sans"/>
                          <a:sym typeface="Gill Sans"/>
                        </a:rPr>
                        <a:t>Excellent imperial and military organizers</a:t>
                      </a:r>
                      <a:endParaRPr/>
                    </a:p>
                  </a:txBody>
                  <a:tcPr marT="45700" marB="45700"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DF0E7"/>
                    </a:solidFill>
                  </a:tcPr>
                </a:tc>
                <a:tc>
                  <a:txBody>
                    <a:bodyPr/>
                    <a:lstStyle/>
                    <a:p>
                      <a:pPr indent="0" lvl="0" marL="0" marR="0" rtl="0" algn="l">
                        <a:lnSpc>
                          <a:spcPct val="100000"/>
                        </a:lnSpc>
                        <a:spcBef>
                          <a:spcPts val="0"/>
                        </a:spcBef>
                        <a:spcAft>
                          <a:spcPts val="0"/>
                        </a:spcAft>
                        <a:buClr>
                          <a:srgbClr val="000000"/>
                        </a:buClr>
                        <a:buSzPts val="1800"/>
                        <a:buFont typeface="Gill Sans"/>
                        <a:buNone/>
                      </a:pPr>
                      <a:r>
                        <a:rPr b="0" i="0" lang="en" sz="1800" u="none" cap="none" strike="noStrike">
                          <a:solidFill>
                            <a:srgbClr val="000000"/>
                          </a:solidFill>
                          <a:latin typeface="Gill Sans"/>
                          <a:ea typeface="Gill Sans"/>
                          <a:cs typeface="Gill Sans"/>
                          <a:sym typeface="Gill Sans"/>
                        </a:rPr>
                        <a:t>Aztecs have a writing system VS Inca do not</a:t>
                      </a:r>
                      <a:endParaRPr/>
                    </a:p>
                  </a:txBody>
                  <a:tcPr marT="45700" marB="45700"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DF0E7"/>
                    </a:solidFill>
                  </a:tcPr>
                </a:tc>
              </a:tr>
              <a:tr h="639750">
                <a:tc>
                  <a:txBody>
                    <a:bodyPr/>
                    <a:lstStyle/>
                    <a:p>
                      <a:pPr indent="0" lvl="0" marL="0" marR="0" rtl="0" algn="l">
                        <a:lnSpc>
                          <a:spcPct val="100000"/>
                        </a:lnSpc>
                        <a:spcBef>
                          <a:spcPts val="0"/>
                        </a:spcBef>
                        <a:spcAft>
                          <a:spcPts val="0"/>
                        </a:spcAft>
                        <a:buClr>
                          <a:srgbClr val="000000"/>
                        </a:buClr>
                        <a:buSzPts val="1800"/>
                        <a:buFont typeface="Gill Sans"/>
                        <a:buNone/>
                      </a:pPr>
                      <a:r>
                        <a:rPr b="0" i="0" lang="en" sz="1800" u="none" cap="none" strike="noStrike">
                          <a:solidFill>
                            <a:srgbClr val="000000"/>
                          </a:solidFill>
                          <a:latin typeface="Gill Sans"/>
                          <a:ea typeface="Gill Sans"/>
                          <a:cs typeface="Gill Sans"/>
                          <a:sym typeface="Gill Sans"/>
                        </a:rPr>
                        <a:t>Highly organized agricultural sector under state control</a:t>
                      </a:r>
                      <a:endParaRPr/>
                    </a:p>
                  </a:txBody>
                  <a:tcPr marT="45700" marB="45700"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BE0CC"/>
                    </a:solidFill>
                  </a:tcPr>
                </a:tc>
                <a:tc>
                  <a:txBody>
                    <a:bodyPr/>
                    <a:lstStyle/>
                    <a:p>
                      <a:pPr indent="0" lvl="0" marL="0" marR="0" rtl="0" algn="l">
                        <a:spcBef>
                          <a:spcPts val="0"/>
                        </a:spcBef>
                        <a:spcAft>
                          <a:spcPts val="0"/>
                        </a:spcAft>
                        <a:buNone/>
                      </a:pPr>
                      <a:r>
                        <a:t/>
                      </a:r>
                      <a:endParaRPr sz="1800">
                        <a:solidFill>
                          <a:srgbClr val="000000"/>
                        </a:solidFill>
                        <a:latin typeface="Gill Sans"/>
                        <a:ea typeface="Gill Sans"/>
                        <a:cs typeface="Gill Sans"/>
                        <a:sym typeface="Gill Sans"/>
                      </a:endParaRPr>
                    </a:p>
                  </a:txBody>
                  <a:tcPr marT="45700" marB="45700"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BE0CC"/>
                    </a:solidFill>
                  </a:tcPr>
                </a:tc>
              </a:tr>
              <a:tr h="914400">
                <a:tc>
                  <a:txBody>
                    <a:bodyPr/>
                    <a:lstStyle/>
                    <a:p>
                      <a:pPr indent="0" lvl="1" marL="0" marR="0" rtl="0" algn="l">
                        <a:lnSpc>
                          <a:spcPct val="100000"/>
                        </a:lnSpc>
                        <a:spcBef>
                          <a:spcPts val="0"/>
                        </a:spcBef>
                        <a:spcAft>
                          <a:spcPts val="0"/>
                        </a:spcAft>
                        <a:buClr>
                          <a:srgbClr val="000000"/>
                        </a:buClr>
                        <a:buSzPts val="1800"/>
                        <a:buFont typeface="Gill Sans"/>
                        <a:buNone/>
                      </a:pPr>
                      <a:r>
                        <a:rPr b="0" i="0" lang="en" sz="1800" u="none" cap="none" strike="noStrike">
                          <a:solidFill>
                            <a:srgbClr val="000000"/>
                          </a:solidFill>
                          <a:latin typeface="Gill Sans"/>
                          <a:ea typeface="Gill Sans"/>
                          <a:cs typeface="Gill Sans"/>
                          <a:sym typeface="Gill Sans"/>
                        </a:rPr>
                        <a:t>Ethnic groups allowed to survive (Inca incorporate them into empire; Aztecs rule them harshly)</a:t>
                      </a:r>
                      <a:endParaRPr/>
                    </a:p>
                  </a:txBody>
                  <a:tcPr marT="45700" marB="45700"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DF0E7"/>
                    </a:solidFill>
                  </a:tcPr>
                </a:tc>
                <a:tc>
                  <a:txBody>
                    <a:bodyPr/>
                    <a:lstStyle/>
                    <a:p>
                      <a:pPr indent="0" lvl="0" marL="0" marR="0" rtl="0" algn="l">
                        <a:spcBef>
                          <a:spcPts val="0"/>
                        </a:spcBef>
                        <a:spcAft>
                          <a:spcPts val="0"/>
                        </a:spcAft>
                        <a:buNone/>
                      </a:pPr>
                      <a:r>
                        <a:t/>
                      </a:r>
                      <a:endParaRPr sz="1800">
                        <a:solidFill>
                          <a:srgbClr val="000000"/>
                        </a:solidFill>
                        <a:latin typeface="Gill Sans"/>
                        <a:ea typeface="Gill Sans"/>
                        <a:cs typeface="Gill Sans"/>
                        <a:sym typeface="Gill Sans"/>
                      </a:endParaRPr>
                    </a:p>
                  </a:txBody>
                  <a:tcPr marT="45700" marB="45700"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DF0E7"/>
                    </a:solidFill>
                  </a:tcPr>
                </a:tc>
              </a:tr>
              <a:tr h="369875">
                <a:tc>
                  <a:txBody>
                    <a:bodyPr/>
                    <a:lstStyle/>
                    <a:p>
                      <a:pPr indent="0" lvl="0" marL="0" marR="0" rtl="0" algn="l">
                        <a:lnSpc>
                          <a:spcPct val="100000"/>
                        </a:lnSpc>
                        <a:spcBef>
                          <a:spcPts val="0"/>
                        </a:spcBef>
                        <a:spcAft>
                          <a:spcPts val="0"/>
                        </a:spcAft>
                        <a:buClr>
                          <a:srgbClr val="000000"/>
                        </a:buClr>
                        <a:buSzPts val="1800"/>
                        <a:buFont typeface="Gill Sans"/>
                        <a:buNone/>
                      </a:pPr>
                      <a:r>
                        <a:rPr b="0" i="0" lang="en" sz="1800" u="none">
                          <a:solidFill>
                            <a:srgbClr val="000000"/>
                          </a:solidFill>
                          <a:latin typeface="Gill Sans"/>
                          <a:ea typeface="Gill Sans"/>
                          <a:cs typeface="Gill Sans"/>
                          <a:sym typeface="Gill Sans"/>
                        </a:rPr>
                        <a:t>Animistic religions</a:t>
                      </a:r>
                      <a:endParaRPr/>
                    </a:p>
                  </a:txBody>
                  <a:tcPr marT="45700" marB="45700"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BE0CC"/>
                    </a:solidFill>
                  </a:tcPr>
                </a:tc>
                <a:tc>
                  <a:txBody>
                    <a:bodyPr/>
                    <a:lstStyle/>
                    <a:p>
                      <a:pPr indent="0" lvl="0" marL="0" marR="0" rtl="0" algn="l">
                        <a:spcBef>
                          <a:spcPts val="0"/>
                        </a:spcBef>
                        <a:spcAft>
                          <a:spcPts val="0"/>
                        </a:spcAft>
                        <a:buNone/>
                      </a:pPr>
                      <a:r>
                        <a:t/>
                      </a:r>
                      <a:endParaRPr sz="1800">
                        <a:solidFill>
                          <a:srgbClr val="000000"/>
                        </a:solidFill>
                        <a:latin typeface="Gill Sans"/>
                        <a:ea typeface="Gill Sans"/>
                        <a:cs typeface="Gill Sans"/>
                        <a:sym typeface="Gill Sans"/>
                      </a:endParaRPr>
                    </a:p>
                  </a:txBody>
                  <a:tcPr marT="45700" marB="45700"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BE0CC"/>
                    </a:solidFill>
                  </a:tcPr>
                </a:tc>
              </a:tr>
              <a:tr h="371475">
                <a:tc>
                  <a:txBody>
                    <a:bodyPr/>
                    <a:lstStyle/>
                    <a:p>
                      <a:pPr indent="0" lvl="0" marL="0" marR="0" rtl="0" algn="l">
                        <a:lnSpc>
                          <a:spcPct val="100000"/>
                        </a:lnSpc>
                        <a:spcBef>
                          <a:spcPts val="0"/>
                        </a:spcBef>
                        <a:spcAft>
                          <a:spcPts val="0"/>
                        </a:spcAft>
                        <a:buClr>
                          <a:srgbClr val="000000"/>
                        </a:buClr>
                        <a:buSzPts val="1800"/>
                        <a:buFont typeface="Gill Sans"/>
                        <a:buNone/>
                      </a:pPr>
                      <a:r>
                        <a:rPr b="0" i="0" lang="en" sz="1800" u="none">
                          <a:solidFill>
                            <a:srgbClr val="000000"/>
                          </a:solidFill>
                          <a:latin typeface="Gill Sans"/>
                          <a:ea typeface="Gill Sans"/>
                          <a:cs typeface="Gill Sans"/>
                          <a:sym typeface="Gill Sans"/>
                        </a:rPr>
                        <a:t>No draft animals for labor</a:t>
                      </a:r>
                      <a:endParaRPr/>
                    </a:p>
                  </a:txBody>
                  <a:tcPr marT="45700" marB="45700"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DF0E7"/>
                    </a:solidFill>
                  </a:tcPr>
                </a:tc>
                <a:tc>
                  <a:txBody>
                    <a:bodyPr/>
                    <a:lstStyle/>
                    <a:p>
                      <a:pPr indent="0" lvl="0" marL="0" marR="0" rtl="0" algn="l">
                        <a:spcBef>
                          <a:spcPts val="0"/>
                        </a:spcBef>
                        <a:spcAft>
                          <a:spcPts val="0"/>
                        </a:spcAft>
                        <a:buNone/>
                      </a:pPr>
                      <a:r>
                        <a:t/>
                      </a:r>
                      <a:endParaRPr sz="1800">
                        <a:solidFill>
                          <a:srgbClr val="000000"/>
                        </a:solidFill>
                        <a:latin typeface="Gill Sans"/>
                        <a:ea typeface="Gill Sans"/>
                        <a:cs typeface="Gill Sans"/>
                        <a:sym typeface="Gill Sans"/>
                      </a:endParaRPr>
                    </a:p>
                  </a:txBody>
                  <a:tcPr marT="45700" marB="45700"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DF0E7"/>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Google Shape;297;p30"/>
          <p:cNvSpPr txBox="1"/>
          <p:nvPr>
            <p:ph type="title"/>
          </p:nvPr>
        </p:nvSpPr>
        <p:spPr>
          <a:xfrm>
            <a:off x="593575" y="0"/>
            <a:ext cx="7956600" cy="67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Topic 1.4 - The Americas </a:t>
            </a:r>
            <a:endParaRPr/>
          </a:p>
        </p:txBody>
      </p:sp>
      <p:sp>
        <p:nvSpPr>
          <p:cNvPr id="298" name="Google Shape;298;p30"/>
          <p:cNvSpPr txBox="1"/>
          <p:nvPr>
            <p:ph idx="1" type="body"/>
          </p:nvPr>
        </p:nvSpPr>
        <p:spPr>
          <a:xfrm>
            <a:off x="593575" y="1823700"/>
            <a:ext cx="7956600" cy="3191700"/>
          </a:xfrm>
          <a:prstGeom prst="rect">
            <a:avLst/>
          </a:prstGeom>
        </p:spPr>
        <p:txBody>
          <a:bodyPr anchorCtr="0" anchor="t" bIns="91425" lIns="91425" spcFirstLastPara="1" rIns="91425" wrap="square" tIns="91425">
            <a:noAutofit/>
          </a:bodyPr>
          <a:lstStyle/>
          <a:p>
            <a:pPr indent="-330200" lvl="0" marL="457200" rtl="0" algn="l">
              <a:spcBef>
                <a:spcPts val="600"/>
              </a:spcBef>
              <a:spcAft>
                <a:spcPts val="0"/>
              </a:spcAft>
              <a:buSzPts val="1600"/>
              <a:buAutoNum type="arabicPeriod"/>
            </a:pPr>
            <a:r>
              <a:rPr lang="en"/>
              <a:t>Maya were </a:t>
            </a:r>
            <a:r>
              <a:rPr b="1" lang="en">
                <a:latin typeface="Raleway"/>
                <a:ea typeface="Raleway"/>
                <a:cs typeface="Raleway"/>
                <a:sym typeface="Raleway"/>
              </a:rPr>
              <a:t>decentralized</a:t>
            </a:r>
            <a:r>
              <a:rPr lang="en"/>
              <a:t> with many Maya city-states spread throughout the region. They were often at war with each other. </a:t>
            </a:r>
            <a:endParaRPr/>
          </a:p>
          <a:p>
            <a:pPr indent="-330200" lvl="0" marL="457200" rtl="0" algn="l">
              <a:spcBef>
                <a:spcPts val="0"/>
              </a:spcBef>
              <a:spcAft>
                <a:spcPts val="0"/>
              </a:spcAft>
              <a:buSzPts val="1600"/>
              <a:buAutoNum type="arabicPeriod"/>
            </a:pPr>
            <a:r>
              <a:rPr lang="en"/>
              <a:t>Known for art, architecture, calendar, and astronomical system. </a:t>
            </a:r>
            <a:endParaRPr/>
          </a:p>
          <a:p>
            <a:pPr indent="0" lvl="0" marL="0" rtl="0" algn="l">
              <a:spcBef>
                <a:spcPts val="600"/>
              </a:spcBef>
              <a:spcAft>
                <a:spcPts val="0"/>
              </a:spcAft>
              <a:buNone/>
            </a:pPr>
            <a:r>
              <a:rPr b="1" lang="en">
                <a:latin typeface="Raleway"/>
                <a:ea typeface="Raleway"/>
                <a:cs typeface="Raleway"/>
                <a:sym typeface="Raleway"/>
              </a:rPr>
              <a:t>Other Tribes in the Americas:</a:t>
            </a:r>
            <a:endParaRPr b="1">
              <a:latin typeface="Raleway"/>
              <a:ea typeface="Raleway"/>
              <a:cs typeface="Raleway"/>
              <a:sym typeface="Raleway"/>
            </a:endParaRPr>
          </a:p>
          <a:p>
            <a:pPr indent="-330200" lvl="0" marL="457200" rtl="0" algn="l">
              <a:spcBef>
                <a:spcPts val="600"/>
              </a:spcBef>
              <a:spcAft>
                <a:spcPts val="0"/>
              </a:spcAft>
              <a:buSzPts val="1600"/>
              <a:buChar char="∙"/>
            </a:pPr>
            <a:r>
              <a:rPr lang="en"/>
              <a:t>Spread throughout the Americas, tribes were varied depending on their environment. </a:t>
            </a:r>
            <a:endParaRPr/>
          </a:p>
          <a:p>
            <a:pPr indent="-330200" lvl="0" marL="457200" rtl="0" algn="l">
              <a:spcBef>
                <a:spcPts val="0"/>
              </a:spcBef>
              <a:spcAft>
                <a:spcPts val="0"/>
              </a:spcAft>
              <a:buSzPts val="1600"/>
              <a:buChar char="∙"/>
            </a:pPr>
            <a:r>
              <a:rPr lang="en"/>
              <a:t>Most empires were weakened by European contact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
        <p:nvSpPr>
          <p:cNvPr id="299" name="Google Shape;299;p30"/>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300" name="Google Shape;300;p30"/>
          <p:cNvGrpSpPr/>
          <p:nvPr/>
        </p:nvGrpSpPr>
        <p:grpSpPr>
          <a:xfrm>
            <a:off x="4397465" y="881213"/>
            <a:ext cx="349060" cy="298882"/>
            <a:chOff x="1934025" y="1001650"/>
            <a:chExt cx="415300" cy="355600"/>
          </a:xfrm>
        </p:grpSpPr>
        <p:sp>
          <p:nvSpPr>
            <p:cNvPr id="301" name="Google Shape;301;p30"/>
            <p:cNvSpPr/>
            <p:nvPr/>
          </p:nvSpPr>
          <p:spPr>
            <a:xfrm>
              <a:off x="1934025" y="1303650"/>
              <a:ext cx="207650" cy="53600"/>
            </a:xfrm>
            <a:custGeom>
              <a:rect b="b" l="l" r="r" t="t"/>
              <a:pathLst>
                <a:path extrusionOk="0" fill="none" h="2144" w="8306">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0"/>
            <p:cNvSpPr/>
            <p:nvPr/>
          </p:nvSpPr>
          <p:spPr>
            <a:xfrm>
              <a:off x="2141650" y="1303650"/>
              <a:ext cx="207675" cy="53600"/>
            </a:xfrm>
            <a:custGeom>
              <a:rect b="b" l="l" r="r" t="t"/>
              <a:pathLst>
                <a:path extrusionOk="0" fill="none" h="2144" w="8307">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0"/>
            <p:cNvSpPr/>
            <p:nvPr/>
          </p:nvSpPr>
          <p:spPr>
            <a:xfrm>
              <a:off x="1934025" y="1001650"/>
              <a:ext cx="207650" cy="331250"/>
            </a:xfrm>
            <a:custGeom>
              <a:rect b="b" l="l" r="r" t="t"/>
              <a:pathLst>
                <a:path extrusionOk="0" fill="none" h="13250" w="8306">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0"/>
            <p:cNvSpPr/>
            <p:nvPr/>
          </p:nvSpPr>
          <p:spPr>
            <a:xfrm>
              <a:off x="2141650" y="1001650"/>
              <a:ext cx="207675" cy="331250"/>
            </a:xfrm>
            <a:custGeom>
              <a:rect b="b" l="l" r="r" t="t"/>
              <a:pathLst>
                <a:path extrusionOk="0" fill="none" h="13250" w="8307">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08" name="Shape 308"/>
        <p:cNvGrpSpPr/>
        <p:nvPr/>
      </p:nvGrpSpPr>
      <p:grpSpPr>
        <a:xfrm>
          <a:off x="0" y="0"/>
          <a:ext cx="0" cy="0"/>
          <a:chOff x="0" y="0"/>
          <a:chExt cx="0" cy="0"/>
        </a:xfrm>
      </p:grpSpPr>
      <p:sp>
        <p:nvSpPr>
          <p:cNvPr id="309" name="Google Shape;309;p31"/>
          <p:cNvSpPr txBox="1"/>
          <p:nvPr>
            <p:ph idx="4294967295" type="ctrTitle"/>
          </p:nvPr>
        </p:nvSpPr>
        <p:spPr>
          <a:xfrm>
            <a:off x="685800" y="1964342"/>
            <a:ext cx="77724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9600">
                <a:solidFill>
                  <a:srgbClr val="FFFFFF"/>
                </a:solidFill>
              </a:rPr>
              <a:t>Topic 1.5</a:t>
            </a:r>
            <a:endParaRPr sz="9600">
              <a:solidFill>
                <a:srgbClr val="FFFFFF"/>
              </a:solidFill>
            </a:endParaRPr>
          </a:p>
        </p:txBody>
      </p:sp>
      <p:sp>
        <p:nvSpPr>
          <p:cNvPr id="310" name="Google Shape;310;p31"/>
          <p:cNvSpPr txBox="1"/>
          <p:nvPr>
            <p:ph idx="4294967295" type="subTitle"/>
          </p:nvPr>
        </p:nvSpPr>
        <p:spPr>
          <a:xfrm>
            <a:off x="685800" y="3144853"/>
            <a:ext cx="7772400" cy="7848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a:solidFill>
                  <a:srgbClr val="FFFFFF"/>
                </a:solidFill>
              </a:rPr>
              <a:t>State Building in Africa </a:t>
            </a:r>
            <a:endParaRPr>
              <a:solidFill>
                <a:srgbClr val="FFFFFF"/>
              </a:solidFill>
            </a:endParaRPr>
          </a:p>
        </p:txBody>
      </p:sp>
      <p:sp>
        <p:nvSpPr>
          <p:cNvPr id="311" name="Google Shape;311;p31"/>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312" name="Google Shape;312;p31"/>
          <p:cNvGrpSpPr/>
          <p:nvPr/>
        </p:nvGrpSpPr>
        <p:grpSpPr>
          <a:xfrm>
            <a:off x="4324137" y="1503458"/>
            <a:ext cx="495483" cy="440203"/>
            <a:chOff x="5292575" y="3681900"/>
            <a:chExt cx="420150" cy="373275"/>
          </a:xfrm>
        </p:grpSpPr>
        <p:sp>
          <p:nvSpPr>
            <p:cNvPr id="313" name="Google Shape;313;p31"/>
            <p:cNvSpPr/>
            <p:nvPr/>
          </p:nvSpPr>
          <p:spPr>
            <a:xfrm>
              <a:off x="5292575" y="3706875"/>
              <a:ext cx="420150" cy="266700"/>
            </a:xfrm>
            <a:custGeom>
              <a:rect b="b" l="l" r="r" t="t"/>
              <a:pathLst>
                <a:path extrusionOk="0" fill="none" h="10668" w="16806">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1"/>
            <p:cNvSpPr/>
            <p:nvPr/>
          </p:nvSpPr>
          <p:spPr>
            <a:xfrm>
              <a:off x="5490475" y="3681900"/>
              <a:ext cx="24375" cy="25000"/>
            </a:xfrm>
            <a:custGeom>
              <a:rect b="b" l="l" r="r" t="t"/>
              <a:pathLst>
                <a:path extrusionOk="0" fill="none" h="1000" w="975">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1"/>
            <p:cNvSpPr/>
            <p:nvPr/>
          </p:nvSpPr>
          <p:spPr>
            <a:xfrm>
              <a:off x="5358350" y="3973550"/>
              <a:ext cx="60900" cy="81625"/>
            </a:xfrm>
            <a:custGeom>
              <a:rect b="b" l="l" r="r" t="t"/>
              <a:pathLst>
                <a:path extrusionOk="0" fill="none" h="3265" w="2436">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1"/>
            <p:cNvSpPr/>
            <p:nvPr/>
          </p:nvSpPr>
          <p:spPr>
            <a:xfrm>
              <a:off x="5586050" y="3973550"/>
              <a:ext cx="60925" cy="81625"/>
            </a:xfrm>
            <a:custGeom>
              <a:rect b="b" l="l" r="r" t="t"/>
              <a:pathLst>
                <a:path extrusionOk="0" fill="none" h="3265" w="2437">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1"/>
            <p:cNvSpPr/>
            <p:nvPr/>
          </p:nvSpPr>
          <p:spPr>
            <a:xfrm>
              <a:off x="5316925" y="3731225"/>
              <a:ext cx="371450" cy="218000"/>
            </a:xfrm>
            <a:custGeom>
              <a:rect b="b" l="l" r="r" t="t"/>
              <a:pathLst>
                <a:path extrusionOk="0" fill="none" h="8720" w="14858">
                  <a:moveTo>
                    <a:pt x="1" y="0"/>
                  </a:moveTo>
                  <a:lnTo>
                    <a:pt x="1" y="8719"/>
                  </a:lnTo>
                  <a:lnTo>
                    <a:pt x="14857" y="8719"/>
                  </a:lnTo>
                  <a:lnTo>
                    <a:pt x="14857" y="0"/>
                  </a:lnTo>
                  <a:lnTo>
                    <a:pt x="1" y="0"/>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1"/>
            <p:cNvSpPr/>
            <p:nvPr/>
          </p:nvSpPr>
          <p:spPr>
            <a:xfrm>
              <a:off x="5380250" y="3784800"/>
              <a:ext cx="230200" cy="115725"/>
            </a:xfrm>
            <a:custGeom>
              <a:rect b="b" l="l" r="r" t="t"/>
              <a:pathLst>
                <a:path extrusionOk="0" fill="none" h="4629" w="9208">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1"/>
            <p:cNvSpPr/>
            <p:nvPr/>
          </p:nvSpPr>
          <p:spPr>
            <a:xfrm>
              <a:off x="5547700" y="3779925"/>
              <a:ext cx="68825" cy="68825"/>
            </a:xfrm>
            <a:custGeom>
              <a:rect b="b" l="l" r="r" t="t"/>
              <a:pathLst>
                <a:path extrusionOk="0" fill="none" h="2753" w="2753">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4"/>
          <p:cNvSpPr txBox="1"/>
          <p:nvPr>
            <p:ph type="title"/>
          </p:nvPr>
        </p:nvSpPr>
        <p:spPr>
          <a:xfrm>
            <a:off x="593575" y="0"/>
            <a:ext cx="7956600" cy="67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Context Building </a:t>
            </a:r>
            <a:endParaRPr/>
          </a:p>
        </p:txBody>
      </p:sp>
      <p:sp>
        <p:nvSpPr>
          <p:cNvPr id="97" name="Google Shape;97;p14"/>
          <p:cNvSpPr txBox="1"/>
          <p:nvPr>
            <p:ph idx="1" type="body"/>
          </p:nvPr>
        </p:nvSpPr>
        <p:spPr>
          <a:xfrm>
            <a:off x="593575" y="1823700"/>
            <a:ext cx="7956600" cy="2651700"/>
          </a:xfrm>
          <a:prstGeom prst="rect">
            <a:avLst/>
          </a:prstGeom>
        </p:spPr>
        <p:txBody>
          <a:bodyPr anchorCtr="0" anchor="t" bIns="91425" lIns="91425" spcFirstLastPara="1" rIns="91425" wrap="square" tIns="91425">
            <a:noAutofit/>
          </a:bodyPr>
          <a:lstStyle/>
          <a:p>
            <a:pPr indent="0" lvl="0" marL="457200" rtl="0" algn="l">
              <a:spcBef>
                <a:spcPts val="600"/>
              </a:spcBef>
              <a:spcAft>
                <a:spcPts val="0"/>
              </a:spcAft>
              <a:buNone/>
            </a:pPr>
            <a:r>
              <a:rPr lang="en"/>
              <a:t>Before the year 1200, the world has already seen the rise and fall of many empires all around the world setting the stage for new states to develop, new religions to take hold, and new trade relationships to be built around the world. </a:t>
            </a:r>
            <a:endParaRPr/>
          </a:p>
          <a:p>
            <a:pPr indent="0" lvl="0" marL="457200" rtl="0" algn="l">
              <a:spcBef>
                <a:spcPts val="600"/>
              </a:spcBef>
              <a:spcAft>
                <a:spcPts val="0"/>
              </a:spcAft>
              <a:buNone/>
            </a:pPr>
            <a:r>
              <a:rPr lang="en"/>
              <a:t>Without the </a:t>
            </a:r>
            <a:r>
              <a:rPr b="1" lang="en">
                <a:latin typeface="Raleway"/>
                <a:ea typeface="Raleway"/>
                <a:cs typeface="Raleway"/>
                <a:sym typeface="Raleway"/>
              </a:rPr>
              <a:t>agricultural revolution</a:t>
            </a:r>
            <a:r>
              <a:rPr lang="en"/>
              <a:t> (the neolithic revolution and the spread of agriculture), these periods of state building would not have been possible.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
        <p:nvSpPr>
          <p:cNvPr id="98" name="Google Shape;98;p14"/>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99" name="Google Shape;99;p14"/>
          <p:cNvGrpSpPr/>
          <p:nvPr/>
        </p:nvGrpSpPr>
        <p:grpSpPr>
          <a:xfrm>
            <a:off x="4397465" y="881213"/>
            <a:ext cx="349060" cy="298882"/>
            <a:chOff x="1934025" y="1001650"/>
            <a:chExt cx="415300" cy="355600"/>
          </a:xfrm>
        </p:grpSpPr>
        <p:sp>
          <p:nvSpPr>
            <p:cNvPr id="100" name="Google Shape;100;p14"/>
            <p:cNvSpPr/>
            <p:nvPr/>
          </p:nvSpPr>
          <p:spPr>
            <a:xfrm>
              <a:off x="1934025" y="1303650"/>
              <a:ext cx="207650" cy="53600"/>
            </a:xfrm>
            <a:custGeom>
              <a:rect b="b" l="l" r="r" t="t"/>
              <a:pathLst>
                <a:path extrusionOk="0" fill="none" h="2144" w="8306">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4"/>
            <p:cNvSpPr/>
            <p:nvPr/>
          </p:nvSpPr>
          <p:spPr>
            <a:xfrm>
              <a:off x="2141650" y="1303650"/>
              <a:ext cx="207675" cy="53600"/>
            </a:xfrm>
            <a:custGeom>
              <a:rect b="b" l="l" r="r" t="t"/>
              <a:pathLst>
                <a:path extrusionOk="0" fill="none" h="2144" w="8307">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4"/>
            <p:cNvSpPr/>
            <p:nvPr/>
          </p:nvSpPr>
          <p:spPr>
            <a:xfrm>
              <a:off x="1934025" y="1001650"/>
              <a:ext cx="207650" cy="331250"/>
            </a:xfrm>
            <a:custGeom>
              <a:rect b="b" l="l" r="r" t="t"/>
              <a:pathLst>
                <a:path extrusionOk="0" fill="none" h="13250" w="8306">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4"/>
            <p:cNvSpPr/>
            <p:nvPr/>
          </p:nvSpPr>
          <p:spPr>
            <a:xfrm>
              <a:off x="2141650" y="1001650"/>
              <a:ext cx="207675" cy="331250"/>
            </a:xfrm>
            <a:custGeom>
              <a:rect b="b" l="l" r="r" t="t"/>
              <a:pathLst>
                <a:path extrusionOk="0" fill="none" h="13250" w="8307">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Google Shape;324;p32"/>
          <p:cNvSpPr txBox="1"/>
          <p:nvPr>
            <p:ph idx="4294967295" type="ctrTitle"/>
          </p:nvPr>
        </p:nvSpPr>
        <p:spPr>
          <a:xfrm>
            <a:off x="266175" y="5453800"/>
            <a:ext cx="7772400" cy="894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 </a:t>
            </a:r>
            <a:endParaRPr sz="3600"/>
          </a:p>
        </p:txBody>
      </p:sp>
      <p:sp>
        <p:nvSpPr>
          <p:cNvPr id="325" name="Google Shape;325;p32"/>
          <p:cNvSpPr txBox="1"/>
          <p:nvPr>
            <p:ph idx="4294967295" type="subTitle"/>
          </p:nvPr>
        </p:nvSpPr>
        <p:spPr>
          <a:xfrm>
            <a:off x="1296525" y="5453800"/>
            <a:ext cx="5711700" cy="4632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1400"/>
              <a:t> </a:t>
            </a:r>
            <a:endParaRPr sz="1400"/>
          </a:p>
        </p:txBody>
      </p:sp>
      <p:sp>
        <p:nvSpPr>
          <p:cNvPr id="326" name="Google Shape;326;p32"/>
          <p:cNvSpPr txBox="1"/>
          <p:nvPr>
            <p:ph idx="4294967295" type="ctrTitle"/>
          </p:nvPr>
        </p:nvSpPr>
        <p:spPr>
          <a:xfrm>
            <a:off x="593575" y="-989350"/>
            <a:ext cx="7772400" cy="894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 </a:t>
            </a:r>
            <a:endParaRPr sz="3600"/>
          </a:p>
        </p:txBody>
      </p:sp>
      <p:sp>
        <p:nvSpPr>
          <p:cNvPr id="327" name="Google Shape;327;p32"/>
          <p:cNvSpPr txBox="1"/>
          <p:nvPr>
            <p:ph idx="4294967295" type="subTitle"/>
          </p:nvPr>
        </p:nvSpPr>
        <p:spPr>
          <a:xfrm>
            <a:off x="115900" y="5669659"/>
            <a:ext cx="7772400" cy="4632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1400"/>
              <a:t> </a:t>
            </a:r>
            <a:endParaRPr sz="1400"/>
          </a:p>
        </p:txBody>
      </p:sp>
      <p:sp>
        <p:nvSpPr>
          <p:cNvPr id="328" name="Google Shape;328;p32"/>
          <p:cNvSpPr txBox="1"/>
          <p:nvPr>
            <p:ph idx="4294967295" type="ctrTitle"/>
          </p:nvPr>
        </p:nvSpPr>
        <p:spPr>
          <a:xfrm>
            <a:off x="-81875" y="5453800"/>
            <a:ext cx="7772400" cy="894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 </a:t>
            </a:r>
            <a:endParaRPr sz="3600"/>
          </a:p>
        </p:txBody>
      </p:sp>
      <p:sp>
        <p:nvSpPr>
          <p:cNvPr id="329" name="Google Shape;329;p32"/>
          <p:cNvSpPr txBox="1"/>
          <p:nvPr>
            <p:ph idx="4294967295" type="subTitle"/>
          </p:nvPr>
        </p:nvSpPr>
        <p:spPr>
          <a:xfrm>
            <a:off x="-252500" y="5669659"/>
            <a:ext cx="7772400" cy="4632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1400"/>
              <a:t>    </a:t>
            </a:r>
            <a:endParaRPr sz="1400"/>
          </a:p>
        </p:txBody>
      </p:sp>
      <p:sp>
        <p:nvSpPr>
          <p:cNvPr id="330" name="Google Shape;330;p32"/>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331" name="Google Shape;331;p32"/>
          <p:cNvGrpSpPr/>
          <p:nvPr/>
        </p:nvGrpSpPr>
        <p:grpSpPr>
          <a:xfrm>
            <a:off x="4412504" y="175146"/>
            <a:ext cx="318749" cy="334204"/>
            <a:chOff x="5961125" y="1623900"/>
            <a:chExt cx="427450" cy="448175"/>
          </a:xfrm>
        </p:grpSpPr>
        <p:sp>
          <p:nvSpPr>
            <p:cNvPr id="332" name="Google Shape;332;p32"/>
            <p:cNvSpPr/>
            <p:nvPr/>
          </p:nvSpPr>
          <p:spPr>
            <a:xfrm>
              <a:off x="5961125" y="1678700"/>
              <a:ext cx="376925" cy="376925"/>
            </a:xfrm>
            <a:custGeom>
              <a:rect b="b" l="l" r="r" t="t"/>
              <a:pathLst>
                <a:path extrusionOk="0" fill="none" h="15077" w="15077">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2"/>
            <p:cNvSpPr/>
            <p:nvPr/>
          </p:nvSpPr>
          <p:spPr>
            <a:xfrm>
              <a:off x="6009825" y="1727425"/>
              <a:ext cx="279500" cy="279500"/>
            </a:xfrm>
            <a:custGeom>
              <a:rect b="b" l="l" r="r" t="t"/>
              <a:pathLst>
                <a:path extrusionOk="0" fill="none" h="11180" w="1118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2"/>
            <p:cNvSpPr/>
            <p:nvPr/>
          </p:nvSpPr>
          <p:spPr>
            <a:xfrm>
              <a:off x="6107250" y="1824850"/>
              <a:ext cx="84650" cy="84650"/>
            </a:xfrm>
            <a:custGeom>
              <a:rect b="b" l="l" r="r" t="t"/>
              <a:pathLst>
                <a:path extrusionOk="0" fill="none" h="3386" w="3386">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2"/>
            <p:cNvSpPr/>
            <p:nvPr/>
          </p:nvSpPr>
          <p:spPr>
            <a:xfrm>
              <a:off x="6058550" y="1776125"/>
              <a:ext cx="182075" cy="182075"/>
            </a:xfrm>
            <a:custGeom>
              <a:rect b="b" l="l" r="r" t="t"/>
              <a:pathLst>
                <a:path extrusionOk="0" fill="none" h="7283" w="7283">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2"/>
            <p:cNvSpPr/>
            <p:nvPr/>
          </p:nvSpPr>
          <p:spPr>
            <a:xfrm>
              <a:off x="5971475" y="2001400"/>
              <a:ext cx="74925" cy="70675"/>
            </a:xfrm>
            <a:custGeom>
              <a:rect b="b" l="l" r="r" t="t"/>
              <a:pathLst>
                <a:path extrusionOk="0" fill="none" h="2827" w="2997">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2"/>
            <p:cNvSpPr/>
            <p:nvPr/>
          </p:nvSpPr>
          <p:spPr>
            <a:xfrm>
              <a:off x="6253375" y="2001400"/>
              <a:ext cx="74325" cy="70675"/>
            </a:xfrm>
            <a:custGeom>
              <a:rect b="b" l="l" r="r" t="t"/>
              <a:pathLst>
                <a:path extrusionOk="0" fill="none" h="2827" w="2973">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2"/>
            <p:cNvSpPr/>
            <p:nvPr/>
          </p:nvSpPr>
          <p:spPr>
            <a:xfrm>
              <a:off x="6137700" y="1623900"/>
              <a:ext cx="250875" cy="255150"/>
            </a:xfrm>
            <a:custGeom>
              <a:rect b="b" l="l" r="r" t="t"/>
              <a:pathLst>
                <a:path extrusionOk="0" fill="none" h="10206" w="10035">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9" name="Google Shape;339;p32"/>
          <p:cNvSpPr txBox="1"/>
          <p:nvPr/>
        </p:nvSpPr>
        <p:spPr>
          <a:xfrm>
            <a:off x="272950" y="955350"/>
            <a:ext cx="8700600" cy="385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aleway Light"/>
                <a:ea typeface="Raleway Light"/>
                <a:cs typeface="Raleway Light"/>
                <a:sym typeface="Raleway Light"/>
              </a:rPr>
              <a:t>Pre 1200:</a:t>
            </a:r>
            <a:endParaRPr>
              <a:latin typeface="Raleway Light"/>
              <a:ea typeface="Raleway Light"/>
              <a:cs typeface="Raleway Light"/>
              <a:sym typeface="Raleway Light"/>
            </a:endParaRPr>
          </a:p>
          <a:p>
            <a:pPr indent="-317500" lvl="0" marL="457200" rtl="0" algn="l">
              <a:spcBef>
                <a:spcPts val="0"/>
              </a:spcBef>
              <a:spcAft>
                <a:spcPts val="0"/>
              </a:spcAft>
              <a:buSzPts val="1400"/>
              <a:buFont typeface="Raleway Light"/>
              <a:buChar char="●"/>
            </a:pPr>
            <a:r>
              <a:rPr lang="en">
                <a:latin typeface="Raleway Light"/>
                <a:ea typeface="Raleway Light"/>
                <a:cs typeface="Raleway Light"/>
                <a:sym typeface="Raleway Light"/>
              </a:rPr>
              <a:t>Before </a:t>
            </a:r>
            <a:r>
              <a:rPr b="1" lang="en">
                <a:latin typeface="Raleway"/>
                <a:ea typeface="Raleway"/>
                <a:cs typeface="Raleway"/>
                <a:sym typeface="Raleway"/>
              </a:rPr>
              <a:t>Islam</a:t>
            </a:r>
            <a:r>
              <a:rPr lang="en">
                <a:latin typeface="Raleway Light"/>
                <a:ea typeface="Raleway Light"/>
                <a:cs typeface="Raleway Light"/>
                <a:sym typeface="Raleway Light"/>
              </a:rPr>
              <a:t> came to Africa, the </a:t>
            </a:r>
            <a:r>
              <a:rPr lang="en">
                <a:latin typeface="Raleway Light"/>
                <a:ea typeface="Raleway Light"/>
                <a:cs typeface="Raleway Light"/>
                <a:sym typeface="Raleway Light"/>
              </a:rPr>
              <a:t>societies</a:t>
            </a:r>
            <a:r>
              <a:rPr lang="en">
                <a:latin typeface="Raleway Light"/>
                <a:ea typeface="Raleway Light"/>
                <a:cs typeface="Raleway Light"/>
                <a:sym typeface="Raleway Light"/>
              </a:rPr>
              <a:t> were extremely diverse, </a:t>
            </a:r>
            <a:r>
              <a:rPr b="1" lang="en">
                <a:latin typeface="Raleway"/>
                <a:ea typeface="Raleway"/>
                <a:cs typeface="Raleway"/>
                <a:sym typeface="Raleway"/>
              </a:rPr>
              <a:t>Animistic and polytheistic</a:t>
            </a:r>
            <a:r>
              <a:rPr lang="en">
                <a:latin typeface="Raleway Light"/>
                <a:ea typeface="Raleway Light"/>
                <a:cs typeface="Raleway Light"/>
                <a:sym typeface="Raleway Light"/>
              </a:rPr>
              <a:t>, with varying economies. </a:t>
            </a:r>
            <a:endParaRPr>
              <a:latin typeface="Raleway Light"/>
              <a:ea typeface="Raleway Light"/>
              <a:cs typeface="Raleway Light"/>
              <a:sym typeface="Raleway Light"/>
            </a:endParaRPr>
          </a:p>
          <a:p>
            <a:pPr indent="-317500" lvl="1" marL="914400" rtl="0" algn="l">
              <a:spcBef>
                <a:spcPts val="0"/>
              </a:spcBef>
              <a:spcAft>
                <a:spcPts val="0"/>
              </a:spcAft>
              <a:buSzPts val="1400"/>
              <a:buFont typeface="Raleway Light"/>
              <a:buChar char="○"/>
            </a:pPr>
            <a:r>
              <a:rPr lang="en">
                <a:latin typeface="Raleway Light"/>
                <a:ea typeface="Raleway Light"/>
                <a:cs typeface="Raleway Light"/>
                <a:sym typeface="Raleway Light"/>
              </a:rPr>
              <a:t>Most people spoke the </a:t>
            </a:r>
            <a:r>
              <a:rPr b="1" lang="en">
                <a:latin typeface="Raleway"/>
                <a:ea typeface="Raleway"/>
                <a:cs typeface="Raleway"/>
                <a:sym typeface="Raleway"/>
              </a:rPr>
              <a:t>Bantu</a:t>
            </a:r>
            <a:r>
              <a:rPr lang="en">
                <a:latin typeface="Raleway Light"/>
                <a:ea typeface="Raleway Light"/>
                <a:cs typeface="Raleway Light"/>
                <a:sym typeface="Raleway Light"/>
              </a:rPr>
              <a:t> language. </a:t>
            </a:r>
            <a:endParaRPr>
              <a:latin typeface="Raleway Light"/>
              <a:ea typeface="Raleway Light"/>
              <a:cs typeface="Raleway Light"/>
              <a:sym typeface="Raleway Light"/>
            </a:endParaRPr>
          </a:p>
          <a:p>
            <a:pPr indent="-317500" lvl="0" marL="457200" rtl="0" algn="l">
              <a:spcBef>
                <a:spcPts val="0"/>
              </a:spcBef>
              <a:spcAft>
                <a:spcPts val="0"/>
              </a:spcAft>
              <a:buSzPts val="1400"/>
              <a:buFont typeface="Raleway Light"/>
              <a:buChar char="●"/>
            </a:pPr>
            <a:r>
              <a:rPr lang="en">
                <a:latin typeface="Raleway Light"/>
                <a:ea typeface="Raleway Light"/>
                <a:cs typeface="Raleway Light"/>
                <a:sym typeface="Raleway Light"/>
              </a:rPr>
              <a:t>The </a:t>
            </a:r>
            <a:r>
              <a:rPr b="1" lang="en">
                <a:latin typeface="Raleway"/>
                <a:ea typeface="Raleway"/>
                <a:cs typeface="Raleway"/>
                <a:sym typeface="Raleway"/>
              </a:rPr>
              <a:t>Bantu</a:t>
            </a:r>
            <a:r>
              <a:rPr lang="en">
                <a:latin typeface="Raleway Light"/>
                <a:ea typeface="Raleway Light"/>
                <a:cs typeface="Raleway Light"/>
                <a:sym typeface="Raleway Light"/>
              </a:rPr>
              <a:t> people, spread not only their language, but their knowledge of </a:t>
            </a:r>
            <a:r>
              <a:rPr b="1" lang="en">
                <a:latin typeface="Raleway"/>
                <a:ea typeface="Raleway"/>
                <a:cs typeface="Raleway"/>
                <a:sym typeface="Raleway"/>
              </a:rPr>
              <a:t>metalwork</a:t>
            </a:r>
            <a:r>
              <a:rPr lang="en">
                <a:latin typeface="Raleway Light"/>
                <a:ea typeface="Raleway Light"/>
                <a:cs typeface="Raleway Light"/>
                <a:sym typeface="Raleway Light"/>
              </a:rPr>
              <a:t> and </a:t>
            </a:r>
            <a:r>
              <a:rPr b="1" lang="en">
                <a:latin typeface="Raleway"/>
                <a:ea typeface="Raleway"/>
                <a:cs typeface="Raleway"/>
                <a:sym typeface="Raleway"/>
              </a:rPr>
              <a:t>agriculture</a:t>
            </a:r>
            <a:r>
              <a:rPr lang="en">
                <a:latin typeface="Raleway Light"/>
                <a:ea typeface="Raleway Light"/>
                <a:cs typeface="Raleway Light"/>
                <a:sym typeface="Raleway Light"/>
              </a:rPr>
              <a:t> throughout Africa. </a:t>
            </a:r>
            <a:endParaRPr>
              <a:latin typeface="Raleway Light"/>
              <a:ea typeface="Raleway Light"/>
              <a:cs typeface="Raleway Light"/>
              <a:sym typeface="Raleway Light"/>
            </a:endParaRPr>
          </a:p>
          <a:p>
            <a:pPr indent="0" lvl="0" marL="0" rtl="0" algn="l">
              <a:spcBef>
                <a:spcPts val="0"/>
              </a:spcBef>
              <a:spcAft>
                <a:spcPts val="0"/>
              </a:spcAft>
              <a:buNone/>
            </a:pPr>
            <a:r>
              <a:t/>
            </a:r>
            <a:endParaRPr>
              <a:latin typeface="Raleway Light"/>
              <a:ea typeface="Raleway Light"/>
              <a:cs typeface="Raleway Light"/>
              <a:sym typeface="Raleway Light"/>
            </a:endParaRPr>
          </a:p>
          <a:p>
            <a:pPr indent="0" lvl="0" marL="0" rtl="0" algn="l">
              <a:spcBef>
                <a:spcPts val="0"/>
              </a:spcBef>
              <a:spcAft>
                <a:spcPts val="0"/>
              </a:spcAft>
              <a:buNone/>
            </a:pPr>
            <a:r>
              <a:rPr lang="en">
                <a:latin typeface="Raleway Light"/>
                <a:ea typeface="Raleway Light"/>
                <a:cs typeface="Raleway Light"/>
                <a:sym typeface="Raleway Light"/>
              </a:rPr>
              <a:t>Stateless </a:t>
            </a:r>
            <a:r>
              <a:rPr lang="en">
                <a:latin typeface="Raleway Light"/>
                <a:ea typeface="Raleway Light"/>
                <a:cs typeface="Raleway Light"/>
                <a:sym typeface="Raleway Light"/>
              </a:rPr>
              <a:t>Society</a:t>
            </a:r>
            <a:r>
              <a:rPr lang="en">
                <a:latin typeface="Raleway Light"/>
                <a:ea typeface="Raleway Light"/>
                <a:cs typeface="Raleway Light"/>
                <a:sym typeface="Raleway Light"/>
              </a:rPr>
              <a:t>: </a:t>
            </a:r>
            <a:endParaRPr>
              <a:latin typeface="Raleway Light"/>
              <a:ea typeface="Raleway Light"/>
              <a:cs typeface="Raleway Light"/>
              <a:sym typeface="Raleway Light"/>
            </a:endParaRPr>
          </a:p>
          <a:p>
            <a:pPr indent="-317500" lvl="0" marL="457200" rtl="0" algn="l">
              <a:spcBef>
                <a:spcPts val="0"/>
              </a:spcBef>
              <a:spcAft>
                <a:spcPts val="0"/>
              </a:spcAft>
              <a:buSzPts val="1400"/>
              <a:buFont typeface="Raleway Light"/>
              <a:buChar char="●"/>
            </a:pPr>
            <a:r>
              <a:rPr lang="en">
                <a:latin typeface="Raleway Light"/>
                <a:ea typeface="Raleway Light"/>
                <a:cs typeface="Raleway Light"/>
                <a:sym typeface="Raleway Light"/>
              </a:rPr>
              <a:t>Many African societies were </a:t>
            </a:r>
            <a:r>
              <a:rPr b="1" lang="en">
                <a:latin typeface="Raleway"/>
                <a:ea typeface="Raleway"/>
                <a:cs typeface="Raleway"/>
                <a:sym typeface="Raleway"/>
              </a:rPr>
              <a:t>stateless</a:t>
            </a:r>
            <a:r>
              <a:rPr lang="en">
                <a:latin typeface="Raleway Light"/>
                <a:ea typeface="Raleway Light"/>
                <a:cs typeface="Raleway Light"/>
                <a:sym typeface="Raleway Light"/>
              </a:rPr>
              <a:t> meaning they did not have an organized and centralized government. </a:t>
            </a:r>
            <a:endParaRPr>
              <a:latin typeface="Raleway Light"/>
              <a:ea typeface="Raleway Light"/>
              <a:cs typeface="Raleway Light"/>
              <a:sym typeface="Raleway Light"/>
            </a:endParaRPr>
          </a:p>
          <a:p>
            <a:pPr indent="-317500" lvl="0" marL="457200" rtl="0" algn="l">
              <a:spcBef>
                <a:spcPts val="0"/>
              </a:spcBef>
              <a:spcAft>
                <a:spcPts val="0"/>
              </a:spcAft>
              <a:buSzPts val="1400"/>
              <a:buFont typeface="Raleway Light"/>
              <a:buChar char="●"/>
            </a:pPr>
            <a:r>
              <a:rPr lang="en">
                <a:latin typeface="Raleway Light"/>
                <a:ea typeface="Raleway Light"/>
                <a:cs typeface="Raleway Light"/>
                <a:sym typeface="Raleway Light"/>
              </a:rPr>
              <a:t>Stateless society were largely weak with no tax systems or large building projects. </a:t>
            </a:r>
            <a:endParaRPr>
              <a:latin typeface="Raleway Light"/>
              <a:ea typeface="Raleway Light"/>
              <a:cs typeface="Raleway Light"/>
              <a:sym typeface="Raleway Light"/>
            </a:endParaRPr>
          </a:p>
          <a:p>
            <a:pPr indent="0" lvl="0" marL="0" rtl="0" algn="l">
              <a:spcBef>
                <a:spcPts val="0"/>
              </a:spcBef>
              <a:spcAft>
                <a:spcPts val="0"/>
              </a:spcAft>
              <a:buNone/>
            </a:pPr>
            <a:r>
              <a:t/>
            </a:r>
            <a:endParaRPr>
              <a:latin typeface="Raleway Light"/>
              <a:ea typeface="Raleway Light"/>
              <a:cs typeface="Raleway Light"/>
              <a:sym typeface="Raleway Light"/>
            </a:endParaRPr>
          </a:p>
          <a:p>
            <a:pPr indent="0" lvl="0" marL="0" rtl="0" algn="l">
              <a:spcBef>
                <a:spcPts val="0"/>
              </a:spcBef>
              <a:spcAft>
                <a:spcPts val="0"/>
              </a:spcAft>
              <a:buNone/>
            </a:pPr>
            <a:r>
              <a:rPr b="1" lang="en">
                <a:latin typeface="Raleway"/>
                <a:ea typeface="Raleway"/>
                <a:cs typeface="Raleway"/>
                <a:sym typeface="Raleway"/>
              </a:rPr>
              <a:t>Islam</a:t>
            </a:r>
            <a:r>
              <a:rPr lang="en">
                <a:latin typeface="Raleway Light"/>
                <a:ea typeface="Raleway Light"/>
                <a:cs typeface="Raleway Light"/>
                <a:sym typeface="Raleway Light"/>
              </a:rPr>
              <a:t>: </a:t>
            </a:r>
            <a:endParaRPr>
              <a:latin typeface="Raleway Light"/>
              <a:ea typeface="Raleway Light"/>
              <a:cs typeface="Raleway Light"/>
              <a:sym typeface="Raleway Light"/>
            </a:endParaRPr>
          </a:p>
          <a:p>
            <a:pPr indent="-317500" lvl="0" marL="457200" rtl="0" algn="l">
              <a:spcBef>
                <a:spcPts val="0"/>
              </a:spcBef>
              <a:spcAft>
                <a:spcPts val="0"/>
              </a:spcAft>
              <a:buSzPts val="1400"/>
              <a:buFont typeface="Raleway Light"/>
              <a:buChar char="●"/>
            </a:pPr>
            <a:r>
              <a:rPr lang="en">
                <a:latin typeface="Raleway Light"/>
                <a:ea typeface="Raleway Light"/>
                <a:cs typeface="Raleway Light"/>
                <a:sym typeface="Raleway Light"/>
              </a:rPr>
              <a:t>Islam comes to Africa from missionaries and many convert because Islam was </a:t>
            </a:r>
            <a:r>
              <a:rPr b="1" lang="en">
                <a:latin typeface="Raleway"/>
                <a:ea typeface="Raleway"/>
                <a:cs typeface="Raleway"/>
                <a:sym typeface="Raleway"/>
              </a:rPr>
              <a:t>egalitarian</a:t>
            </a:r>
            <a:r>
              <a:rPr lang="en">
                <a:latin typeface="Raleway Light"/>
                <a:ea typeface="Raleway Light"/>
                <a:cs typeface="Raleway Light"/>
                <a:sym typeface="Raleway Light"/>
              </a:rPr>
              <a:t> with a focus on the authority of the king. </a:t>
            </a:r>
            <a:endParaRPr>
              <a:latin typeface="Raleway Light"/>
              <a:ea typeface="Raleway Light"/>
              <a:cs typeface="Raleway Light"/>
              <a:sym typeface="Raleway Light"/>
            </a:endParaRPr>
          </a:p>
          <a:p>
            <a:pPr indent="-317500" lvl="0" marL="457200" rtl="0" algn="l">
              <a:spcBef>
                <a:spcPts val="0"/>
              </a:spcBef>
              <a:spcAft>
                <a:spcPts val="0"/>
              </a:spcAft>
              <a:buSzPts val="1400"/>
              <a:buFont typeface="Raleway Light"/>
              <a:buChar char="●"/>
            </a:pPr>
            <a:r>
              <a:rPr lang="en">
                <a:latin typeface="Raleway Light"/>
                <a:ea typeface="Raleway Light"/>
                <a:cs typeface="Raleway Light"/>
                <a:sym typeface="Raleway Light"/>
              </a:rPr>
              <a:t>Conversion to </a:t>
            </a:r>
            <a:r>
              <a:rPr b="1" lang="en">
                <a:latin typeface="Raleway"/>
                <a:ea typeface="Raleway"/>
                <a:cs typeface="Raleway"/>
                <a:sym typeface="Raleway"/>
              </a:rPr>
              <a:t>Islam</a:t>
            </a:r>
            <a:r>
              <a:rPr lang="en">
                <a:latin typeface="Raleway Light"/>
                <a:ea typeface="Raleway Light"/>
                <a:cs typeface="Raleway Light"/>
                <a:sym typeface="Raleway Light"/>
              </a:rPr>
              <a:t> gave early African </a:t>
            </a:r>
            <a:r>
              <a:rPr lang="en">
                <a:latin typeface="Raleway Light"/>
                <a:ea typeface="Raleway Light"/>
                <a:cs typeface="Raleway Light"/>
                <a:sym typeface="Raleway Light"/>
              </a:rPr>
              <a:t>societies</a:t>
            </a:r>
            <a:r>
              <a:rPr lang="en">
                <a:latin typeface="Raleway Light"/>
                <a:ea typeface="Raleway Light"/>
                <a:cs typeface="Raleway Light"/>
                <a:sym typeface="Raleway Light"/>
              </a:rPr>
              <a:t> equal footing to </a:t>
            </a:r>
            <a:r>
              <a:rPr lang="en">
                <a:latin typeface="Raleway Light"/>
                <a:ea typeface="Raleway Light"/>
                <a:cs typeface="Raleway Light"/>
                <a:sym typeface="Raleway Light"/>
              </a:rPr>
              <a:t>Arabic</a:t>
            </a:r>
            <a:r>
              <a:rPr lang="en">
                <a:latin typeface="Raleway Light"/>
                <a:ea typeface="Raleway Light"/>
                <a:cs typeface="Raleway Light"/>
                <a:sym typeface="Raleway Light"/>
              </a:rPr>
              <a:t> </a:t>
            </a:r>
            <a:r>
              <a:rPr lang="en">
                <a:latin typeface="Raleway Light"/>
                <a:ea typeface="Raleway Light"/>
                <a:cs typeface="Raleway Light"/>
                <a:sym typeface="Raleway Light"/>
              </a:rPr>
              <a:t>societies</a:t>
            </a:r>
            <a:r>
              <a:rPr lang="en">
                <a:latin typeface="Raleway Light"/>
                <a:ea typeface="Raleway Light"/>
                <a:cs typeface="Raleway Light"/>
                <a:sym typeface="Raleway Light"/>
              </a:rPr>
              <a:t>. </a:t>
            </a:r>
            <a:endParaRPr>
              <a:latin typeface="Raleway Light"/>
              <a:ea typeface="Raleway Light"/>
              <a:cs typeface="Raleway Light"/>
              <a:sym typeface="Raleway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Google Shape;344;p33"/>
          <p:cNvSpPr txBox="1"/>
          <p:nvPr>
            <p:ph idx="4294967295" type="ctrTitle"/>
          </p:nvPr>
        </p:nvSpPr>
        <p:spPr>
          <a:xfrm>
            <a:off x="266175" y="5453800"/>
            <a:ext cx="7772400" cy="894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sz="3600"/>
          </a:p>
        </p:txBody>
      </p:sp>
      <p:sp>
        <p:nvSpPr>
          <p:cNvPr id="345" name="Google Shape;345;p33"/>
          <p:cNvSpPr txBox="1"/>
          <p:nvPr>
            <p:ph idx="4294967295" type="subTitle"/>
          </p:nvPr>
        </p:nvSpPr>
        <p:spPr>
          <a:xfrm>
            <a:off x="1296525" y="5453800"/>
            <a:ext cx="5711700" cy="4632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t/>
            </a:r>
            <a:endParaRPr sz="1400"/>
          </a:p>
        </p:txBody>
      </p:sp>
      <p:sp>
        <p:nvSpPr>
          <p:cNvPr id="346" name="Google Shape;346;p33"/>
          <p:cNvSpPr txBox="1"/>
          <p:nvPr>
            <p:ph idx="4294967295" type="ctrTitle"/>
          </p:nvPr>
        </p:nvSpPr>
        <p:spPr>
          <a:xfrm>
            <a:off x="593575" y="-989350"/>
            <a:ext cx="7772400" cy="894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sz="3600"/>
          </a:p>
        </p:txBody>
      </p:sp>
      <p:sp>
        <p:nvSpPr>
          <p:cNvPr id="347" name="Google Shape;347;p33"/>
          <p:cNvSpPr txBox="1"/>
          <p:nvPr>
            <p:ph idx="4294967295" type="subTitle"/>
          </p:nvPr>
        </p:nvSpPr>
        <p:spPr>
          <a:xfrm>
            <a:off x="593575" y="-773491"/>
            <a:ext cx="7772400" cy="4632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t/>
            </a:r>
            <a:endParaRPr sz="1400"/>
          </a:p>
        </p:txBody>
      </p:sp>
      <p:sp>
        <p:nvSpPr>
          <p:cNvPr id="348" name="Google Shape;348;p33"/>
          <p:cNvSpPr txBox="1"/>
          <p:nvPr>
            <p:ph idx="4294967295" type="ctrTitle"/>
          </p:nvPr>
        </p:nvSpPr>
        <p:spPr>
          <a:xfrm>
            <a:off x="361675" y="-1050300"/>
            <a:ext cx="7772400" cy="894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sz="3600"/>
          </a:p>
        </p:txBody>
      </p:sp>
      <p:sp>
        <p:nvSpPr>
          <p:cNvPr id="349" name="Google Shape;349;p33"/>
          <p:cNvSpPr txBox="1"/>
          <p:nvPr>
            <p:ph idx="4294967295" type="subTitle"/>
          </p:nvPr>
        </p:nvSpPr>
        <p:spPr>
          <a:xfrm>
            <a:off x="685800" y="-773491"/>
            <a:ext cx="7772400" cy="4632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t/>
            </a:r>
            <a:endParaRPr sz="1400"/>
          </a:p>
        </p:txBody>
      </p:sp>
      <p:sp>
        <p:nvSpPr>
          <p:cNvPr id="350" name="Google Shape;350;p33"/>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351" name="Google Shape;351;p33"/>
          <p:cNvGrpSpPr/>
          <p:nvPr/>
        </p:nvGrpSpPr>
        <p:grpSpPr>
          <a:xfrm>
            <a:off x="4412504" y="175146"/>
            <a:ext cx="318749" cy="334204"/>
            <a:chOff x="5961125" y="1623900"/>
            <a:chExt cx="427450" cy="448175"/>
          </a:xfrm>
        </p:grpSpPr>
        <p:sp>
          <p:nvSpPr>
            <p:cNvPr id="352" name="Google Shape;352;p33"/>
            <p:cNvSpPr/>
            <p:nvPr/>
          </p:nvSpPr>
          <p:spPr>
            <a:xfrm>
              <a:off x="5961125" y="1678700"/>
              <a:ext cx="376925" cy="376925"/>
            </a:xfrm>
            <a:custGeom>
              <a:rect b="b" l="l" r="r" t="t"/>
              <a:pathLst>
                <a:path extrusionOk="0" fill="none" h="15077" w="15077">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3"/>
            <p:cNvSpPr/>
            <p:nvPr/>
          </p:nvSpPr>
          <p:spPr>
            <a:xfrm>
              <a:off x="6009825" y="1727425"/>
              <a:ext cx="279500" cy="279500"/>
            </a:xfrm>
            <a:custGeom>
              <a:rect b="b" l="l" r="r" t="t"/>
              <a:pathLst>
                <a:path extrusionOk="0" fill="none" h="11180" w="1118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3"/>
            <p:cNvSpPr/>
            <p:nvPr/>
          </p:nvSpPr>
          <p:spPr>
            <a:xfrm>
              <a:off x="6107250" y="1824850"/>
              <a:ext cx="84650" cy="84650"/>
            </a:xfrm>
            <a:custGeom>
              <a:rect b="b" l="l" r="r" t="t"/>
              <a:pathLst>
                <a:path extrusionOk="0" fill="none" h="3386" w="3386">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3"/>
            <p:cNvSpPr/>
            <p:nvPr/>
          </p:nvSpPr>
          <p:spPr>
            <a:xfrm>
              <a:off x="6058550" y="1776125"/>
              <a:ext cx="182075" cy="182075"/>
            </a:xfrm>
            <a:custGeom>
              <a:rect b="b" l="l" r="r" t="t"/>
              <a:pathLst>
                <a:path extrusionOk="0" fill="none" h="7283" w="7283">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3"/>
            <p:cNvSpPr/>
            <p:nvPr/>
          </p:nvSpPr>
          <p:spPr>
            <a:xfrm>
              <a:off x="5971475" y="2001400"/>
              <a:ext cx="74925" cy="70675"/>
            </a:xfrm>
            <a:custGeom>
              <a:rect b="b" l="l" r="r" t="t"/>
              <a:pathLst>
                <a:path extrusionOk="0" fill="none" h="2827" w="2997">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3"/>
            <p:cNvSpPr/>
            <p:nvPr/>
          </p:nvSpPr>
          <p:spPr>
            <a:xfrm>
              <a:off x="6253375" y="2001400"/>
              <a:ext cx="74325" cy="70675"/>
            </a:xfrm>
            <a:custGeom>
              <a:rect b="b" l="l" r="r" t="t"/>
              <a:pathLst>
                <a:path extrusionOk="0" fill="none" h="2827" w="2973">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3"/>
            <p:cNvSpPr/>
            <p:nvPr/>
          </p:nvSpPr>
          <p:spPr>
            <a:xfrm>
              <a:off x="6137700" y="1623900"/>
              <a:ext cx="250875" cy="255150"/>
            </a:xfrm>
            <a:custGeom>
              <a:rect b="b" l="l" r="r" t="t"/>
              <a:pathLst>
                <a:path extrusionOk="0" fill="none" h="10206" w="10035">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9" name="Google Shape;359;p33"/>
          <p:cNvSpPr txBox="1"/>
          <p:nvPr/>
        </p:nvSpPr>
        <p:spPr>
          <a:xfrm>
            <a:off x="272950" y="955350"/>
            <a:ext cx="8700600" cy="385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aleway Light"/>
                <a:ea typeface="Raleway Light"/>
                <a:cs typeface="Raleway Light"/>
                <a:sym typeface="Raleway Light"/>
              </a:rPr>
              <a:t>Trans-Saharan Trade</a:t>
            </a:r>
            <a:endParaRPr>
              <a:latin typeface="Raleway Light"/>
              <a:ea typeface="Raleway Light"/>
              <a:cs typeface="Raleway Light"/>
              <a:sym typeface="Raleway Light"/>
            </a:endParaRPr>
          </a:p>
          <a:p>
            <a:pPr indent="-317500" lvl="0" marL="457200" rtl="0" algn="l">
              <a:spcBef>
                <a:spcPts val="0"/>
              </a:spcBef>
              <a:spcAft>
                <a:spcPts val="0"/>
              </a:spcAft>
              <a:buSzPts val="1400"/>
              <a:buFont typeface="Raleway Light"/>
              <a:buChar char="●"/>
            </a:pPr>
            <a:r>
              <a:rPr lang="en">
                <a:latin typeface="Raleway Light"/>
                <a:ea typeface="Raleway Light"/>
                <a:cs typeface="Raleway Light"/>
                <a:sym typeface="Raleway Light"/>
              </a:rPr>
              <a:t>Trade was improved by the use of </a:t>
            </a:r>
            <a:r>
              <a:rPr b="1" lang="en">
                <a:latin typeface="Raleway"/>
                <a:ea typeface="Raleway"/>
                <a:cs typeface="Raleway"/>
                <a:sym typeface="Raleway"/>
              </a:rPr>
              <a:t>camels</a:t>
            </a:r>
            <a:r>
              <a:rPr lang="en">
                <a:latin typeface="Raleway Light"/>
                <a:ea typeface="Raleway Light"/>
                <a:cs typeface="Raleway Light"/>
                <a:sym typeface="Raleway Light"/>
              </a:rPr>
              <a:t> and the camel saddle and caravans. </a:t>
            </a:r>
            <a:endParaRPr>
              <a:latin typeface="Raleway Light"/>
              <a:ea typeface="Raleway Light"/>
              <a:cs typeface="Raleway Light"/>
              <a:sym typeface="Raleway Light"/>
            </a:endParaRPr>
          </a:p>
          <a:p>
            <a:pPr indent="-317500" lvl="0" marL="457200" rtl="0" algn="l">
              <a:spcBef>
                <a:spcPts val="0"/>
              </a:spcBef>
              <a:spcAft>
                <a:spcPts val="0"/>
              </a:spcAft>
              <a:buSzPts val="1400"/>
              <a:buFont typeface="Raleway Light"/>
              <a:buChar char="●"/>
            </a:pPr>
            <a:r>
              <a:rPr lang="en">
                <a:latin typeface="Raleway Light"/>
                <a:ea typeface="Raleway Light"/>
                <a:cs typeface="Raleway Light"/>
                <a:sym typeface="Raleway Light"/>
              </a:rPr>
              <a:t>Trade allowed empires to grow along the network through importing their goods and trading with other kingdoms. </a:t>
            </a:r>
            <a:endParaRPr>
              <a:latin typeface="Raleway Light"/>
              <a:ea typeface="Raleway Light"/>
              <a:cs typeface="Raleway Light"/>
              <a:sym typeface="Raleway Light"/>
            </a:endParaRPr>
          </a:p>
          <a:p>
            <a:pPr indent="0" lvl="0" marL="0" rtl="0" algn="l">
              <a:spcBef>
                <a:spcPts val="0"/>
              </a:spcBef>
              <a:spcAft>
                <a:spcPts val="0"/>
              </a:spcAft>
              <a:buNone/>
            </a:pPr>
            <a:r>
              <a:t/>
            </a:r>
            <a:endParaRPr>
              <a:latin typeface="Raleway Light"/>
              <a:ea typeface="Raleway Light"/>
              <a:cs typeface="Raleway Light"/>
              <a:sym typeface="Raleway Light"/>
            </a:endParaRPr>
          </a:p>
          <a:p>
            <a:pPr indent="-317500" lvl="0" marL="457200" rtl="0" algn="l">
              <a:spcBef>
                <a:spcPts val="0"/>
              </a:spcBef>
              <a:spcAft>
                <a:spcPts val="0"/>
              </a:spcAft>
              <a:buSzPts val="1400"/>
              <a:buFont typeface="Raleway"/>
              <a:buChar char="●"/>
            </a:pPr>
            <a:r>
              <a:rPr b="1" lang="en">
                <a:latin typeface="Raleway"/>
                <a:ea typeface="Raleway"/>
                <a:cs typeface="Raleway"/>
                <a:sym typeface="Raleway"/>
              </a:rPr>
              <a:t>West African Empires - Ghana, Mali, and Songhai</a:t>
            </a:r>
            <a:endParaRPr>
              <a:latin typeface="Raleway Light"/>
              <a:ea typeface="Raleway Light"/>
              <a:cs typeface="Raleway Light"/>
              <a:sym typeface="Raleway Light"/>
            </a:endParaRPr>
          </a:p>
          <a:p>
            <a:pPr indent="-317500" lvl="1" marL="914400" rtl="0" algn="l">
              <a:spcBef>
                <a:spcPts val="0"/>
              </a:spcBef>
              <a:spcAft>
                <a:spcPts val="0"/>
              </a:spcAft>
              <a:buSzPts val="1400"/>
              <a:buFont typeface="Raleway Light"/>
              <a:buChar char="○"/>
            </a:pPr>
            <a:r>
              <a:rPr lang="en">
                <a:latin typeface="Raleway Light"/>
                <a:ea typeface="Raleway Light"/>
                <a:cs typeface="Raleway Light"/>
                <a:sym typeface="Raleway Light"/>
              </a:rPr>
              <a:t>Became Islamic to grow political power. </a:t>
            </a:r>
            <a:endParaRPr>
              <a:latin typeface="Raleway Light"/>
              <a:ea typeface="Raleway Light"/>
              <a:cs typeface="Raleway Light"/>
              <a:sym typeface="Raleway Light"/>
            </a:endParaRPr>
          </a:p>
          <a:p>
            <a:pPr indent="-317500" lvl="1" marL="914400" rtl="0" algn="l">
              <a:spcBef>
                <a:spcPts val="0"/>
              </a:spcBef>
              <a:spcAft>
                <a:spcPts val="0"/>
              </a:spcAft>
              <a:buSzPts val="1400"/>
              <a:buFont typeface="Raleway Light"/>
              <a:buChar char="○"/>
            </a:pPr>
            <a:r>
              <a:rPr lang="en">
                <a:latin typeface="Raleway Light"/>
                <a:ea typeface="Raleway Light"/>
                <a:cs typeface="Raleway Light"/>
                <a:sym typeface="Raleway Light"/>
              </a:rPr>
              <a:t>Traded with other Muslim nations </a:t>
            </a:r>
            <a:endParaRPr>
              <a:latin typeface="Raleway Light"/>
              <a:ea typeface="Raleway Light"/>
              <a:cs typeface="Raleway Light"/>
              <a:sym typeface="Raleway Light"/>
            </a:endParaRPr>
          </a:p>
          <a:p>
            <a:pPr indent="-317500" lvl="1" marL="914400" rtl="0" algn="l">
              <a:spcBef>
                <a:spcPts val="0"/>
              </a:spcBef>
              <a:spcAft>
                <a:spcPts val="0"/>
              </a:spcAft>
              <a:buSzPts val="1400"/>
              <a:buFont typeface="Raleway Light"/>
              <a:buChar char="○"/>
            </a:pPr>
            <a:r>
              <a:rPr lang="en">
                <a:latin typeface="Raleway Light"/>
                <a:ea typeface="Raleway Light"/>
                <a:cs typeface="Raleway Light"/>
                <a:sym typeface="Raleway Light"/>
              </a:rPr>
              <a:t>Set up </a:t>
            </a:r>
            <a:r>
              <a:rPr b="1" lang="en">
                <a:latin typeface="Raleway"/>
                <a:ea typeface="Raleway"/>
                <a:cs typeface="Raleway"/>
                <a:sym typeface="Raleway"/>
              </a:rPr>
              <a:t>Tributary </a:t>
            </a:r>
            <a:r>
              <a:rPr lang="en">
                <a:latin typeface="Raleway Light"/>
                <a:ea typeface="Raleway Light"/>
                <a:cs typeface="Raleway Light"/>
                <a:sym typeface="Raleway Light"/>
              </a:rPr>
              <a:t>systems on a small scale. </a:t>
            </a:r>
            <a:endParaRPr>
              <a:latin typeface="Raleway Light"/>
              <a:ea typeface="Raleway Light"/>
              <a:cs typeface="Raleway Light"/>
              <a:sym typeface="Raleway Light"/>
            </a:endParaRPr>
          </a:p>
          <a:p>
            <a:pPr indent="0" lvl="0" marL="0" rtl="0" algn="l">
              <a:spcBef>
                <a:spcPts val="0"/>
              </a:spcBef>
              <a:spcAft>
                <a:spcPts val="0"/>
              </a:spcAft>
              <a:buNone/>
            </a:pPr>
            <a:r>
              <a:t/>
            </a:r>
            <a:endParaRPr>
              <a:latin typeface="Raleway Light"/>
              <a:ea typeface="Raleway Light"/>
              <a:cs typeface="Raleway Light"/>
              <a:sym typeface="Raleway Light"/>
            </a:endParaRPr>
          </a:p>
          <a:p>
            <a:pPr indent="-317500" lvl="0" marL="457200" rtl="0" algn="l">
              <a:spcBef>
                <a:spcPts val="0"/>
              </a:spcBef>
              <a:spcAft>
                <a:spcPts val="0"/>
              </a:spcAft>
              <a:buSzPts val="1400"/>
              <a:buFont typeface="Raleway"/>
              <a:buChar char="●"/>
            </a:pPr>
            <a:r>
              <a:rPr b="1" lang="en">
                <a:latin typeface="Raleway"/>
                <a:ea typeface="Raleway"/>
                <a:cs typeface="Raleway"/>
                <a:sym typeface="Raleway"/>
              </a:rPr>
              <a:t>Central Africa: </a:t>
            </a:r>
            <a:endParaRPr b="1">
              <a:latin typeface="Raleway"/>
              <a:ea typeface="Raleway"/>
              <a:cs typeface="Raleway"/>
              <a:sym typeface="Raleway"/>
            </a:endParaRPr>
          </a:p>
          <a:p>
            <a:pPr indent="-317500" lvl="1" marL="914400" rtl="0" algn="l">
              <a:spcBef>
                <a:spcPts val="0"/>
              </a:spcBef>
              <a:spcAft>
                <a:spcPts val="0"/>
              </a:spcAft>
              <a:buSzPts val="1400"/>
              <a:buFont typeface="Raleway Light"/>
              <a:buChar char="○"/>
            </a:pPr>
            <a:r>
              <a:rPr lang="en">
                <a:latin typeface="Raleway Light"/>
                <a:ea typeface="Raleway Light"/>
                <a:cs typeface="Raleway Light"/>
                <a:sym typeface="Raleway Light"/>
              </a:rPr>
              <a:t>Islam did not spread to this region. It was difficult to travel here, and states formed more slowly without the Islamic influence. </a:t>
            </a:r>
            <a:endParaRPr>
              <a:latin typeface="Raleway Light"/>
              <a:ea typeface="Raleway Light"/>
              <a:cs typeface="Raleway Light"/>
              <a:sym typeface="Raleway Light"/>
            </a:endParaRPr>
          </a:p>
          <a:p>
            <a:pPr indent="0" lvl="0" marL="0" rtl="0" algn="l">
              <a:spcBef>
                <a:spcPts val="0"/>
              </a:spcBef>
              <a:spcAft>
                <a:spcPts val="0"/>
              </a:spcAft>
              <a:buNone/>
            </a:pPr>
            <a:r>
              <a:t/>
            </a:r>
            <a:endParaRPr b="1">
              <a:latin typeface="Raleway"/>
              <a:ea typeface="Raleway"/>
              <a:cs typeface="Raleway"/>
              <a:sym typeface="Raleway"/>
            </a:endParaRPr>
          </a:p>
          <a:p>
            <a:pPr indent="-317500" lvl="0" marL="457200" rtl="0" algn="l">
              <a:spcBef>
                <a:spcPts val="0"/>
              </a:spcBef>
              <a:spcAft>
                <a:spcPts val="0"/>
              </a:spcAft>
              <a:buSzPts val="1400"/>
              <a:buFont typeface="Raleway"/>
              <a:buChar char="●"/>
            </a:pPr>
            <a:r>
              <a:rPr b="1" lang="en">
                <a:latin typeface="Raleway"/>
                <a:ea typeface="Raleway"/>
                <a:cs typeface="Raleway"/>
                <a:sym typeface="Raleway"/>
              </a:rPr>
              <a:t>Great Zimbabwe</a:t>
            </a:r>
            <a:endParaRPr>
              <a:latin typeface="Raleway Light"/>
              <a:ea typeface="Raleway Light"/>
              <a:cs typeface="Raleway Light"/>
              <a:sym typeface="Raleway Light"/>
            </a:endParaRPr>
          </a:p>
          <a:p>
            <a:pPr indent="-317500" lvl="1" marL="914400" rtl="0" algn="l">
              <a:spcBef>
                <a:spcPts val="0"/>
              </a:spcBef>
              <a:spcAft>
                <a:spcPts val="0"/>
              </a:spcAft>
              <a:buSzPts val="1400"/>
              <a:buFont typeface="Raleway Light"/>
              <a:buChar char="○"/>
            </a:pPr>
            <a:r>
              <a:rPr lang="en">
                <a:latin typeface="Raleway Light"/>
                <a:ea typeface="Raleway Light"/>
                <a:cs typeface="Raleway Light"/>
                <a:sym typeface="Raleway Light"/>
              </a:rPr>
              <a:t>Large and </a:t>
            </a:r>
            <a:r>
              <a:rPr b="1" lang="en">
                <a:latin typeface="Raleway"/>
                <a:ea typeface="Raleway"/>
                <a:cs typeface="Raleway"/>
                <a:sym typeface="Raleway"/>
              </a:rPr>
              <a:t>non-Islamic</a:t>
            </a:r>
            <a:endParaRPr>
              <a:latin typeface="Raleway Light"/>
              <a:ea typeface="Raleway Light"/>
              <a:cs typeface="Raleway Light"/>
              <a:sym typeface="Raleway Light"/>
            </a:endParaRPr>
          </a:p>
          <a:p>
            <a:pPr indent="-317500" lvl="1" marL="914400" rtl="0" algn="l">
              <a:spcBef>
                <a:spcPts val="0"/>
              </a:spcBef>
              <a:spcAft>
                <a:spcPts val="0"/>
              </a:spcAft>
              <a:buSzPts val="1400"/>
              <a:buFont typeface="Raleway Light"/>
              <a:buChar char="○"/>
            </a:pPr>
            <a:r>
              <a:rPr lang="en">
                <a:latin typeface="Raleway Light"/>
                <a:ea typeface="Raleway Light"/>
                <a:cs typeface="Raleway Light"/>
                <a:sym typeface="Raleway Light"/>
              </a:rPr>
              <a:t>Dominated African gold and trade on coastal ports in the Indian Ocean network. </a:t>
            </a:r>
            <a:endParaRPr>
              <a:latin typeface="Raleway Light"/>
              <a:ea typeface="Raleway Light"/>
              <a:cs typeface="Raleway Light"/>
              <a:sym typeface="Raleway Light"/>
            </a:endParaRPr>
          </a:p>
          <a:p>
            <a:pPr indent="-317500" lvl="1" marL="914400" rtl="0" algn="l">
              <a:spcBef>
                <a:spcPts val="0"/>
              </a:spcBef>
              <a:spcAft>
                <a:spcPts val="0"/>
              </a:spcAft>
              <a:buSzPts val="1400"/>
              <a:buFont typeface="Raleway Light"/>
              <a:buChar char="○"/>
            </a:pPr>
            <a:r>
              <a:rPr lang="en">
                <a:latin typeface="Raleway Light"/>
                <a:ea typeface="Raleway Light"/>
                <a:cs typeface="Raleway Light"/>
                <a:sym typeface="Raleway Light"/>
              </a:rPr>
              <a:t>Built a great wall for protection </a:t>
            </a:r>
            <a:endParaRPr>
              <a:latin typeface="Raleway Light"/>
              <a:ea typeface="Raleway Light"/>
              <a:cs typeface="Raleway Light"/>
              <a:sym typeface="Raleway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3" name="Shape 363"/>
        <p:cNvGrpSpPr/>
        <p:nvPr/>
      </p:nvGrpSpPr>
      <p:grpSpPr>
        <a:xfrm>
          <a:off x="0" y="0"/>
          <a:ext cx="0" cy="0"/>
          <a:chOff x="0" y="0"/>
          <a:chExt cx="0" cy="0"/>
        </a:xfrm>
      </p:grpSpPr>
      <p:sp>
        <p:nvSpPr>
          <p:cNvPr id="364" name="Google Shape;364;p34"/>
          <p:cNvSpPr txBox="1"/>
          <p:nvPr>
            <p:ph idx="4294967295" type="ctrTitle"/>
          </p:nvPr>
        </p:nvSpPr>
        <p:spPr>
          <a:xfrm>
            <a:off x="266175" y="5453800"/>
            <a:ext cx="7772400" cy="894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sz="3600"/>
          </a:p>
        </p:txBody>
      </p:sp>
      <p:sp>
        <p:nvSpPr>
          <p:cNvPr id="365" name="Google Shape;365;p34"/>
          <p:cNvSpPr txBox="1"/>
          <p:nvPr>
            <p:ph idx="4294967295" type="subTitle"/>
          </p:nvPr>
        </p:nvSpPr>
        <p:spPr>
          <a:xfrm>
            <a:off x="1296525" y="5453800"/>
            <a:ext cx="5711700" cy="4632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t/>
            </a:r>
            <a:endParaRPr sz="1400"/>
          </a:p>
        </p:txBody>
      </p:sp>
      <p:sp>
        <p:nvSpPr>
          <p:cNvPr id="366" name="Google Shape;366;p34"/>
          <p:cNvSpPr txBox="1"/>
          <p:nvPr>
            <p:ph idx="4294967295" type="ctrTitle"/>
          </p:nvPr>
        </p:nvSpPr>
        <p:spPr>
          <a:xfrm>
            <a:off x="593575" y="-989350"/>
            <a:ext cx="7772400" cy="894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sz="3600"/>
          </a:p>
        </p:txBody>
      </p:sp>
      <p:sp>
        <p:nvSpPr>
          <p:cNvPr id="367" name="Google Shape;367;p34"/>
          <p:cNvSpPr txBox="1"/>
          <p:nvPr>
            <p:ph idx="4294967295" type="subTitle"/>
          </p:nvPr>
        </p:nvSpPr>
        <p:spPr>
          <a:xfrm>
            <a:off x="593575" y="-773491"/>
            <a:ext cx="7772400" cy="4632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t/>
            </a:r>
            <a:endParaRPr sz="1400"/>
          </a:p>
        </p:txBody>
      </p:sp>
      <p:sp>
        <p:nvSpPr>
          <p:cNvPr id="368" name="Google Shape;368;p34"/>
          <p:cNvSpPr txBox="1"/>
          <p:nvPr>
            <p:ph idx="4294967295" type="ctrTitle"/>
          </p:nvPr>
        </p:nvSpPr>
        <p:spPr>
          <a:xfrm>
            <a:off x="361675" y="-1050300"/>
            <a:ext cx="7772400" cy="894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sz="3600"/>
          </a:p>
        </p:txBody>
      </p:sp>
      <p:sp>
        <p:nvSpPr>
          <p:cNvPr id="369" name="Google Shape;369;p34"/>
          <p:cNvSpPr txBox="1"/>
          <p:nvPr>
            <p:ph idx="4294967295" type="subTitle"/>
          </p:nvPr>
        </p:nvSpPr>
        <p:spPr>
          <a:xfrm>
            <a:off x="685800" y="-773491"/>
            <a:ext cx="7772400" cy="4632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t/>
            </a:r>
            <a:endParaRPr sz="1400"/>
          </a:p>
        </p:txBody>
      </p:sp>
      <p:sp>
        <p:nvSpPr>
          <p:cNvPr id="370" name="Google Shape;370;p34"/>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371" name="Google Shape;371;p34"/>
          <p:cNvGrpSpPr/>
          <p:nvPr/>
        </p:nvGrpSpPr>
        <p:grpSpPr>
          <a:xfrm>
            <a:off x="4412504" y="175146"/>
            <a:ext cx="318749" cy="334204"/>
            <a:chOff x="5961125" y="1623900"/>
            <a:chExt cx="427450" cy="448175"/>
          </a:xfrm>
        </p:grpSpPr>
        <p:sp>
          <p:nvSpPr>
            <p:cNvPr id="372" name="Google Shape;372;p34"/>
            <p:cNvSpPr/>
            <p:nvPr/>
          </p:nvSpPr>
          <p:spPr>
            <a:xfrm>
              <a:off x="5961125" y="1678700"/>
              <a:ext cx="376925" cy="376925"/>
            </a:xfrm>
            <a:custGeom>
              <a:rect b="b" l="l" r="r" t="t"/>
              <a:pathLst>
                <a:path extrusionOk="0" fill="none" h="15077" w="15077">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4"/>
            <p:cNvSpPr/>
            <p:nvPr/>
          </p:nvSpPr>
          <p:spPr>
            <a:xfrm>
              <a:off x="6009825" y="1727425"/>
              <a:ext cx="279500" cy="279500"/>
            </a:xfrm>
            <a:custGeom>
              <a:rect b="b" l="l" r="r" t="t"/>
              <a:pathLst>
                <a:path extrusionOk="0" fill="none" h="11180" w="1118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4"/>
            <p:cNvSpPr/>
            <p:nvPr/>
          </p:nvSpPr>
          <p:spPr>
            <a:xfrm>
              <a:off x="6107250" y="1824850"/>
              <a:ext cx="84650" cy="84650"/>
            </a:xfrm>
            <a:custGeom>
              <a:rect b="b" l="l" r="r" t="t"/>
              <a:pathLst>
                <a:path extrusionOk="0" fill="none" h="3386" w="3386">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4"/>
            <p:cNvSpPr/>
            <p:nvPr/>
          </p:nvSpPr>
          <p:spPr>
            <a:xfrm>
              <a:off x="6058550" y="1776125"/>
              <a:ext cx="182075" cy="182075"/>
            </a:xfrm>
            <a:custGeom>
              <a:rect b="b" l="l" r="r" t="t"/>
              <a:pathLst>
                <a:path extrusionOk="0" fill="none" h="7283" w="7283">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4"/>
            <p:cNvSpPr/>
            <p:nvPr/>
          </p:nvSpPr>
          <p:spPr>
            <a:xfrm>
              <a:off x="5971475" y="2001400"/>
              <a:ext cx="74925" cy="70675"/>
            </a:xfrm>
            <a:custGeom>
              <a:rect b="b" l="l" r="r" t="t"/>
              <a:pathLst>
                <a:path extrusionOk="0" fill="none" h="2827" w="2997">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4"/>
            <p:cNvSpPr/>
            <p:nvPr/>
          </p:nvSpPr>
          <p:spPr>
            <a:xfrm>
              <a:off x="6253375" y="2001400"/>
              <a:ext cx="74325" cy="70675"/>
            </a:xfrm>
            <a:custGeom>
              <a:rect b="b" l="l" r="r" t="t"/>
              <a:pathLst>
                <a:path extrusionOk="0" fill="none" h="2827" w="2973">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4"/>
            <p:cNvSpPr/>
            <p:nvPr/>
          </p:nvSpPr>
          <p:spPr>
            <a:xfrm>
              <a:off x="6137700" y="1623900"/>
              <a:ext cx="250875" cy="255150"/>
            </a:xfrm>
            <a:custGeom>
              <a:rect b="b" l="l" r="r" t="t"/>
              <a:pathLst>
                <a:path extrusionOk="0" fill="none" h="10206" w="10035">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9" name="Google Shape;379;p34"/>
          <p:cNvSpPr txBox="1"/>
          <p:nvPr/>
        </p:nvSpPr>
        <p:spPr>
          <a:xfrm>
            <a:off x="272950" y="955350"/>
            <a:ext cx="8700600" cy="3858300"/>
          </a:xfrm>
          <a:prstGeom prst="rect">
            <a:avLst/>
          </a:prstGeom>
          <a:noFill/>
          <a:ln>
            <a:noFill/>
          </a:ln>
        </p:spPr>
        <p:txBody>
          <a:bodyPr anchorCtr="0" anchor="t" bIns="91425" lIns="91425" spcFirstLastPara="1" rIns="91425" wrap="square" tIns="91425">
            <a:noAutofit/>
          </a:bodyPr>
          <a:lstStyle/>
          <a:p>
            <a:pPr indent="-317500" lvl="1" marL="914400" rtl="0" algn="l">
              <a:spcBef>
                <a:spcPts val="0"/>
              </a:spcBef>
              <a:spcAft>
                <a:spcPts val="0"/>
              </a:spcAft>
              <a:buSzPts val="1400"/>
              <a:buFont typeface="Raleway Light"/>
              <a:buChar char="○"/>
            </a:pPr>
            <a:r>
              <a:rPr lang="en">
                <a:latin typeface="Raleway Light"/>
                <a:ea typeface="Raleway Light"/>
                <a:cs typeface="Raleway Light"/>
                <a:sym typeface="Raleway Light"/>
              </a:rPr>
              <a:t>Ethiopia</a:t>
            </a:r>
            <a:r>
              <a:rPr lang="en">
                <a:latin typeface="Raleway Light"/>
                <a:ea typeface="Raleway Light"/>
                <a:cs typeface="Raleway Light"/>
                <a:sym typeface="Raleway Light"/>
              </a:rPr>
              <a:t> (Aksum)</a:t>
            </a:r>
            <a:endParaRPr>
              <a:latin typeface="Raleway Light"/>
              <a:ea typeface="Raleway Light"/>
              <a:cs typeface="Raleway Light"/>
              <a:sym typeface="Raleway Light"/>
            </a:endParaRPr>
          </a:p>
          <a:p>
            <a:pPr indent="-317500" lvl="2" marL="1371600" rtl="0" algn="l">
              <a:spcBef>
                <a:spcPts val="0"/>
              </a:spcBef>
              <a:spcAft>
                <a:spcPts val="0"/>
              </a:spcAft>
              <a:buSzPts val="1400"/>
              <a:buFont typeface="Raleway Light"/>
              <a:buChar char="■"/>
            </a:pPr>
            <a:r>
              <a:rPr lang="en">
                <a:latin typeface="Raleway Light"/>
                <a:ea typeface="Raleway Light"/>
                <a:cs typeface="Raleway Light"/>
                <a:sym typeface="Raleway Light"/>
              </a:rPr>
              <a:t>Link between the Arab and </a:t>
            </a:r>
            <a:r>
              <a:rPr lang="en">
                <a:latin typeface="Raleway Light"/>
                <a:ea typeface="Raleway Light"/>
                <a:cs typeface="Raleway Light"/>
                <a:sym typeface="Raleway Light"/>
              </a:rPr>
              <a:t>Mediterranean</a:t>
            </a:r>
            <a:r>
              <a:rPr lang="en">
                <a:latin typeface="Raleway Light"/>
                <a:ea typeface="Raleway Light"/>
                <a:cs typeface="Raleway Light"/>
                <a:sym typeface="Raleway Light"/>
              </a:rPr>
              <a:t> world. </a:t>
            </a:r>
            <a:endParaRPr>
              <a:latin typeface="Raleway Light"/>
              <a:ea typeface="Raleway Light"/>
              <a:cs typeface="Raleway Light"/>
              <a:sym typeface="Raleway Light"/>
            </a:endParaRPr>
          </a:p>
          <a:p>
            <a:pPr indent="-317500" lvl="2" marL="1371600" rtl="0" algn="l">
              <a:spcBef>
                <a:spcPts val="0"/>
              </a:spcBef>
              <a:spcAft>
                <a:spcPts val="0"/>
              </a:spcAft>
              <a:buSzPts val="1400"/>
              <a:buFont typeface="Raleway Light"/>
              <a:buChar char="■"/>
            </a:pPr>
            <a:r>
              <a:rPr lang="en">
                <a:latin typeface="Raleway Light"/>
                <a:ea typeface="Raleway Light"/>
                <a:cs typeface="Raleway Light"/>
                <a:sym typeface="Raleway Light"/>
              </a:rPr>
              <a:t>Exposed to Judaism, Christianity, and Islam </a:t>
            </a:r>
            <a:endParaRPr>
              <a:latin typeface="Raleway Light"/>
              <a:ea typeface="Raleway Light"/>
              <a:cs typeface="Raleway Light"/>
              <a:sym typeface="Raleway Light"/>
            </a:endParaRPr>
          </a:p>
          <a:p>
            <a:pPr indent="-317500" lvl="2" marL="1371600" rtl="0" algn="l">
              <a:spcBef>
                <a:spcPts val="0"/>
              </a:spcBef>
              <a:spcAft>
                <a:spcPts val="0"/>
              </a:spcAft>
              <a:buSzPts val="1400"/>
              <a:buFont typeface="Raleway Light"/>
              <a:buChar char="■"/>
            </a:pPr>
            <a:r>
              <a:rPr lang="en">
                <a:latin typeface="Raleway Light"/>
                <a:ea typeface="Raleway Light"/>
                <a:cs typeface="Raleway Light"/>
                <a:sym typeface="Raleway Light"/>
              </a:rPr>
              <a:t>LOTS of trade because proximity to Eurasia </a:t>
            </a:r>
            <a:endParaRPr>
              <a:latin typeface="Raleway Light"/>
              <a:ea typeface="Raleway Light"/>
              <a:cs typeface="Raleway Light"/>
              <a:sym typeface="Raleway Light"/>
            </a:endParaRPr>
          </a:p>
          <a:p>
            <a:pPr indent="0" lvl="0" marL="0" rtl="0" algn="l">
              <a:spcBef>
                <a:spcPts val="0"/>
              </a:spcBef>
              <a:spcAft>
                <a:spcPts val="0"/>
              </a:spcAft>
              <a:buNone/>
            </a:pPr>
            <a:r>
              <a:t/>
            </a:r>
            <a:endParaRPr>
              <a:latin typeface="Raleway Light"/>
              <a:ea typeface="Raleway Light"/>
              <a:cs typeface="Raleway Light"/>
              <a:sym typeface="Raleway Light"/>
            </a:endParaRPr>
          </a:p>
          <a:p>
            <a:pPr indent="-317500" lvl="0" marL="457200" rtl="0" algn="l">
              <a:spcBef>
                <a:spcPts val="0"/>
              </a:spcBef>
              <a:spcAft>
                <a:spcPts val="0"/>
              </a:spcAft>
              <a:buSzPts val="1400"/>
              <a:buFont typeface="Raleway Light"/>
              <a:buChar char="●"/>
            </a:pPr>
            <a:r>
              <a:rPr lang="en">
                <a:latin typeface="Raleway Light"/>
                <a:ea typeface="Raleway Light"/>
                <a:cs typeface="Raleway Light"/>
                <a:sym typeface="Raleway Light"/>
              </a:rPr>
              <a:t>Global Connections: </a:t>
            </a:r>
            <a:endParaRPr>
              <a:latin typeface="Raleway Light"/>
              <a:ea typeface="Raleway Light"/>
              <a:cs typeface="Raleway Light"/>
              <a:sym typeface="Raleway Light"/>
            </a:endParaRPr>
          </a:p>
          <a:p>
            <a:pPr indent="-317500" lvl="1" marL="914400" rtl="0" algn="l">
              <a:spcBef>
                <a:spcPts val="0"/>
              </a:spcBef>
              <a:spcAft>
                <a:spcPts val="0"/>
              </a:spcAft>
              <a:buSzPts val="1400"/>
              <a:buFont typeface="Raleway Light"/>
              <a:buChar char="○"/>
            </a:pPr>
            <a:r>
              <a:rPr lang="en">
                <a:latin typeface="Raleway Light"/>
                <a:ea typeface="Raleway Light"/>
                <a:cs typeface="Raleway Light"/>
                <a:sym typeface="Raleway Light"/>
              </a:rPr>
              <a:t>Spread of Islam opened Africa up to global trade, but most of Africa developed independently. </a:t>
            </a:r>
            <a:endParaRPr>
              <a:latin typeface="Raleway Light"/>
              <a:ea typeface="Raleway Light"/>
              <a:cs typeface="Raleway Light"/>
              <a:sym typeface="Raleway Light"/>
            </a:endParaRPr>
          </a:p>
        </p:txBody>
      </p:sp>
      <p:pic>
        <p:nvPicPr>
          <p:cNvPr id="380" name="Google Shape;380;p34"/>
          <p:cNvPicPr preferRelativeResize="0"/>
          <p:nvPr/>
        </p:nvPicPr>
        <p:blipFill>
          <a:blip r:embed="rId3">
            <a:alphaModFix/>
          </a:blip>
          <a:stretch>
            <a:fillRect/>
          </a:stretch>
        </p:blipFill>
        <p:spPr>
          <a:xfrm>
            <a:off x="2961325" y="2700625"/>
            <a:ext cx="3323850" cy="23073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84" name="Shape 384"/>
        <p:cNvGrpSpPr/>
        <p:nvPr/>
      </p:nvGrpSpPr>
      <p:grpSpPr>
        <a:xfrm>
          <a:off x="0" y="0"/>
          <a:ext cx="0" cy="0"/>
          <a:chOff x="0" y="0"/>
          <a:chExt cx="0" cy="0"/>
        </a:xfrm>
      </p:grpSpPr>
      <p:sp>
        <p:nvSpPr>
          <p:cNvPr id="385" name="Google Shape;385;p35"/>
          <p:cNvSpPr txBox="1"/>
          <p:nvPr>
            <p:ph type="title"/>
          </p:nvPr>
        </p:nvSpPr>
        <p:spPr>
          <a:xfrm>
            <a:off x="589350" y="2114875"/>
            <a:ext cx="3393300" cy="676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5200"/>
              <a:t>Topic 1.6</a:t>
            </a:r>
            <a:endParaRPr sz="5200"/>
          </a:p>
        </p:txBody>
      </p:sp>
      <p:sp>
        <p:nvSpPr>
          <p:cNvPr id="386" name="Google Shape;386;p35"/>
          <p:cNvSpPr txBox="1"/>
          <p:nvPr>
            <p:ph idx="1" type="body"/>
          </p:nvPr>
        </p:nvSpPr>
        <p:spPr>
          <a:xfrm>
            <a:off x="593575" y="2814300"/>
            <a:ext cx="3393300" cy="1257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Developments in Western Europe </a:t>
            </a:r>
            <a:endParaRPr/>
          </a:p>
        </p:txBody>
      </p:sp>
      <p:grpSp>
        <p:nvGrpSpPr>
          <p:cNvPr id="387" name="Google Shape;387;p35"/>
          <p:cNvGrpSpPr/>
          <p:nvPr/>
        </p:nvGrpSpPr>
        <p:grpSpPr>
          <a:xfrm>
            <a:off x="6142233" y="967543"/>
            <a:ext cx="2002423" cy="2047667"/>
            <a:chOff x="6643075" y="3664250"/>
            <a:chExt cx="407950" cy="407975"/>
          </a:xfrm>
        </p:grpSpPr>
        <p:sp>
          <p:nvSpPr>
            <p:cNvPr id="388" name="Google Shape;388;p35"/>
            <p:cNvSpPr/>
            <p:nvPr/>
          </p:nvSpPr>
          <p:spPr>
            <a:xfrm>
              <a:off x="6794075" y="3815250"/>
              <a:ext cx="211300" cy="211300"/>
            </a:xfrm>
            <a:custGeom>
              <a:rect b="b" l="l" r="r" t="t"/>
              <a:pathLst>
                <a:path extrusionOk="0" fill="none" h="8452" w="8452">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5"/>
            <p:cNvSpPr/>
            <p:nvPr/>
          </p:nvSpPr>
          <p:spPr>
            <a:xfrm>
              <a:off x="6643075" y="3664250"/>
              <a:ext cx="407950" cy="407975"/>
            </a:xfrm>
            <a:custGeom>
              <a:rect b="b" l="l" r="r" t="t"/>
              <a:pathLst>
                <a:path extrusionOk="0" fill="none" h="16319" w="16318">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0" name="Google Shape;390;p35"/>
          <p:cNvGrpSpPr/>
          <p:nvPr/>
        </p:nvGrpSpPr>
        <p:grpSpPr>
          <a:xfrm rot="-600404">
            <a:off x="6024644" y="3282012"/>
            <a:ext cx="823784" cy="841281"/>
            <a:chOff x="576250" y="4319400"/>
            <a:chExt cx="442075" cy="442050"/>
          </a:xfrm>
        </p:grpSpPr>
        <p:sp>
          <p:nvSpPr>
            <p:cNvPr id="391" name="Google Shape;391;p35"/>
            <p:cNvSpPr/>
            <p:nvPr/>
          </p:nvSpPr>
          <p:spPr>
            <a:xfrm>
              <a:off x="576250" y="4319400"/>
              <a:ext cx="442075" cy="442050"/>
            </a:xfrm>
            <a:custGeom>
              <a:rect b="b" l="l" r="r" t="t"/>
              <a:pathLst>
                <a:path extrusionOk="0" fill="none" h="17682" w="17683">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5"/>
            <p:cNvSpPr/>
            <p:nvPr/>
          </p:nvSpPr>
          <p:spPr>
            <a:xfrm>
              <a:off x="595725" y="4668875"/>
              <a:ext cx="73100" cy="73100"/>
            </a:xfrm>
            <a:custGeom>
              <a:rect b="b" l="l" r="r" t="t"/>
              <a:pathLst>
                <a:path extrusionOk="0" fill="none" h="2924" w="2924">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5"/>
            <p:cNvSpPr/>
            <p:nvPr/>
          </p:nvSpPr>
          <p:spPr>
            <a:xfrm>
              <a:off x="652350" y="4711500"/>
              <a:ext cx="46925" cy="46925"/>
            </a:xfrm>
            <a:custGeom>
              <a:rect b="b" l="l" r="r" t="t"/>
              <a:pathLst>
                <a:path extrusionOk="0" fill="none" h="1877" w="1877">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5"/>
            <p:cNvSpPr/>
            <p:nvPr/>
          </p:nvSpPr>
          <p:spPr>
            <a:xfrm>
              <a:off x="579300" y="4638450"/>
              <a:ext cx="46900" cy="46900"/>
            </a:xfrm>
            <a:custGeom>
              <a:rect b="b" l="l" r="r" t="t"/>
              <a:pathLst>
                <a:path extrusionOk="0" fill="none" h="1876" w="1876">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5" name="Google Shape;395;p35"/>
          <p:cNvSpPr/>
          <p:nvPr/>
        </p:nvSpPr>
        <p:spPr>
          <a:xfrm>
            <a:off x="5663433" y="1440438"/>
            <a:ext cx="312968" cy="305611"/>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5"/>
          <p:cNvSpPr/>
          <p:nvPr/>
        </p:nvSpPr>
        <p:spPr>
          <a:xfrm rot="2735904">
            <a:off x="7723296" y="3007616"/>
            <a:ext cx="480537" cy="458835"/>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5"/>
          <p:cNvSpPr/>
          <p:nvPr/>
        </p:nvSpPr>
        <p:spPr>
          <a:xfrm>
            <a:off x="8101877" y="2740205"/>
            <a:ext cx="190310" cy="185897"/>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5"/>
          <p:cNvSpPr/>
          <p:nvPr/>
        </p:nvSpPr>
        <p:spPr>
          <a:xfrm rot="1306190">
            <a:off x="5446310" y="2362537"/>
            <a:ext cx="190860" cy="185342"/>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5"/>
          <p:cNvSpPr txBox="1"/>
          <p:nvPr>
            <p:ph idx="12" type="sldNum"/>
          </p:nvPr>
        </p:nvSpPr>
        <p:spPr>
          <a:xfrm>
            <a:off x="595675" y="4813750"/>
            <a:ext cx="33891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3" name="Shape 403"/>
        <p:cNvGrpSpPr/>
        <p:nvPr/>
      </p:nvGrpSpPr>
      <p:grpSpPr>
        <a:xfrm>
          <a:off x="0" y="0"/>
          <a:ext cx="0" cy="0"/>
          <a:chOff x="0" y="0"/>
          <a:chExt cx="0" cy="0"/>
        </a:xfrm>
      </p:grpSpPr>
      <p:sp>
        <p:nvSpPr>
          <p:cNvPr id="404" name="Google Shape;404;p36"/>
          <p:cNvSpPr txBox="1"/>
          <p:nvPr>
            <p:ph idx="1" type="body"/>
          </p:nvPr>
        </p:nvSpPr>
        <p:spPr>
          <a:xfrm>
            <a:off x="593587" y="1245900"/>
            <a:ext cx="3861900" cy="2651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Pre-1200: </a:t>
            </a:r>
            <a:endParaRPr b="1"/>
          </a:p>
          <a:p>
            <a:pPr indent="-317500" lvl="0" marL="457200" rtl="0" algn="l">
              <a:spcBef>
                <a:spcPts val="600"/>
              </a:spcBef>
              <a:spcAft>
                <a:spcPts val="0"/>
              </a:spcAft>
              <a:buSzPts val="1400"/>
              <a:buChar char="∙"/>
            </a:pPr>
            <a:r>
              <a:rPr lang="en"/>
              <a:t>After the fall of the </a:t>
            </a:r>
            <a:r>
              <a:rPr b="1" lang="en">
                <a:latin typeface="Raleway"/>
                <a:ea typeface="Raleway"/>
                <a:cs typeface="Raleway"/>
                <a:sym typeface="Raleway"/>
              </a:rPr>
              <a:t>Roman Empire</a:t>
            </a:r>
            <a:r>
              <a:rPr lang="en"/>
              <a:t>, W. Europe was left mostly </a:t>
            </a:r>
            <a:r>
              <a:rPr b="1" lang="en">
                <a:latin typeface="Raleway"/>
                <a:ea typeface="Raleway"/>
                <a:cs typeface="Raleway"/>
                <a:sym typeface="Raleway"/>
              </a:rPr>
              <a:t>decentralized</a:t>
            </a:r>
            <a:r>
              <a:rPr lang="en"/>
              <a:t>. </a:t>
            </a:r>
            <a:endParaRPr/>
          </a:p>
          <a:p>
            <a:pPr indent="-317500" lvl="0" marL="457200" rtl="0" algn="l">
              <a:spcBef>
                <a:spcPts val="0"/>
              </a:spcBef>
              <a:spcAft>
                <a:spcPts val="0"/>
              </a:spcAft>
              <a:buSzPts val="1400"/>
              <a:buChar char="∙"/>
            </a:pPr>
            <a:r>
              <a:rPr lang="en"/>
              <a:t>The </a:t>
            </a:r>
            <a:r>
              <a:rPr b="1" lang="en">
                <a:latin typeface="Raleway"/>
                <a:ea typeface="Raleway"/>
                <a:cs typeface="Raleway"/>
                <a:sym typeface="Raleway"/>
              </a:rPr>
              <a:t>middle ages</a:t>
            </a:r>
            <a:r>
              <a:rPr lang="en"/>
              <a:t> were a time of “backwardness” in Europe were governments were weak and learning was slow compared to the rest of te world. </a:t>
            </a:r>
            <a:endParaRPr/>
          </a:p>
          <a:p>
            <a:pPr indent="-317500" lvl="0" marL="457200" rtl="0" algn="l">
              <a:spcBef>
                <a:spcPts val="0"/>
              </a:spcBef>
              <a:spcAft>
                <a:spcPts val="0"/>
              </a:spcAft>
              <a:buSzPts val="1400"/>
              <a:buChar char="∙"/>
            </a:pPr>
            <a:r>
              <a:rPr lang="en"/>
              <a:t>Around </a:t>
            </a:r>
            <a:r>
              <a:rPr b="1" lang="en">
                <a:latin typeface="Raleway"/>
                <a:ea typeface="Raleway"/>
                <a:cs typeface="Raleway"/>
                <a:sym typeface="Raleway"/>
              </a:rPr>
              <a:t>1100</a:t>
            </a:r>
            <a:r>
              <a:rPr lang="en"/>
              <a:t> Europe slowly begins to come out of the Middle ages. </a:t>
            </a:r>
            <a:endParaRPr/>
          </a:p>
        </p:txBody>
      </p:sp>
      <p:sp>
        <p:nvSpPr>
          <p:cNvPr id="405" name="Google Shape;405;p36"/>
          <p:cNvSpPr txBox="1"/>
          <p:nvPr>
            <p:ph type="title"/>
          </p:nvPr>
        </p:nvSpPr>
        <p:spPr>
          <a:xfrm>
            <a:off x="593575" y="0"/>
            <a:ext cx="7956600" cy="67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Topic 1.6 - Developments in W. Europe </a:t>
            </a:r>
            <a:endParaRPr/>
          </a:p>
        </p:txBody>
      </p:sp>
      <p:sp>
        <p:nvSpPr>
          <p:cNvPr id="406" name="Google Shape;406;p36"/>
          <p:cNvSpPr txBox="1"/>
          <p:nvPr>
            <p:ph idx="2" type="body"/>
          </p:nvPr>
        </p:nvSpPr>
        <p:spPr>
          <a:xfrm>
            <a:off x="4688285" y="1823700"/>
            <a:ext cx="3861900" cy="2651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Religion: </a:t>
            </a:r>
            <a:endParaRPr b="1"/>
          </a:p>
          <a:p>
            <a:pPr indent="-317500" lvl="0" marL="457200" rtl="0" algn="l">
              <a:spcBef>
                <a:spcPts val="600"/>
              </a:spcBef>
              <a:spcAft>
                <a:spcPts val="0"/>
              </a:spcAft>
              <a:buSzPts val="1400"/>
              <a:buFont typeface="Raleway"/>
              <a:buChar char="∙"/>
            </a:pPr>
            <a:r>
              <a:rPr b="1" lang="en">
                <a:latin typeface="Raleway"/>
                <a:ea typeface="Raleway"/>
                <a:cs typeface="Raleway"/>
                <a:sym typeface="Raleway"/>
              </a:rPr>
              <a:t>Christianity</a:t>
            </a:r>
            <a:r>
              <a:rPr lang="en"/>
              <a:t> was the main religion throughout W. Europe, and while many places traded with Asia, Africa, and Arab nations, there was a deep fear of </a:t>
            </a:r>
            <a:r>
              <a:rPr b="1" lang="en">
                <a:latin typeface="Raleway"/>
                <a:ea typeface="Raleway"/>
                <a:cs typeface="Raleway"/>
                <a:sym typeface="Raleway"/>
              </a:rPr>
              <a:t>other religions.  </a:t>
            </a:r>
            <a:endParaRPr b="1">
              <a:latin typeface="Raleway"/>
              <a:ea typeface="Raleway"/>
              <a:cs typeface="Raleway"/>
              <a:sym typeface="Raleway"/>
            </a:endParaRPr>
          </a:p>
        </p:txBody>
      </p:sp>
      <p:sp>
        <p:nvSpPr>
          <p:cNvPr id="407" name="Google Shape;407;p36"/>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408" name="Google Shape;408;p36"/>
          <p:cNvGrpSpPr/>
          <p:nvPr/>
        </p:nvGrpSpPr>
        <p:grpSpPr>
          <a:xfrm>
            <a:off x="4437149" y="888293"/>
            <a:ext cx="269720" cy="289686"/>
            <a:chOff x="616425" y="2329600"/>
            <a:chExt cx="361700" cy="388475"/>
          </a:xfrm>
        </p:grpSpPr>
        <p:sp>
          <p:nvSpPr>
            <p:cNvPr id="409" name="Google Shape;409;p36"/>
            <p:cNvSpPr/>
            <p:nvPr/>
          </p:nvSpPr>
          <p:spPr>
            <a:xfrm>
              <a:off x="616425" y="2329600"/>
              <a:ext cx="361700" cy="388475"/>
            </a:xfrm>
            <a:custGeom>
              <a:rect b="b" l="l" r="r" t="t"/>
              <a:pathLst>
                <a:path extrusionOk="0" fill="none" h="15539" w="14468">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6"/>
            <p:cNvSpPr/>
            <p:nvPr/>
          </p:nvSpPr>
          <p:spPr>
            <a:xfrm>
              <a:off x="704725" y="2545750"/>
              <a:ext cx="185125" cy="25"/>
            </a:xfrm>
            <a:custGeom>
              <a:rect b="b" l="l" r="r" t="t"/>
              <a:pathLst>
                <a:path extrusionOk="0" fill="none" h="1" w="7405">
                  <a:moveTo>
                    <a:pt x="7404" y="0"/>
                  </a:moveTo>
                  <a:lnTo>
                    <a:pt x="0"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6"/>
            <p:cNvSpPr/>
            <p:nvPr/>
          </p:nvSpPr>
          <p:spPr>
            <a:xfrm>
              <a:off x="811875" y="2626125"/>
              <a:ext cx="31075" cy="31075"/>
            </a:xfrm>
            <a:custGeom>
              <a:rect b="b" l="l" r="r" t="t"/>
              <a:pathLst>
                <a:path extrusionOk="0" fill="none" h="1243" w="1243">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6"/>
            <p:cNvSpPr/>
            <p:nvPr/>
          </p:nvSpPr>
          <p:spPr>
            <a:xfrm>
              <a:off x="751000" y="2568275"/>
              <a:ext cx="54200" cy="53600"/>
            </a:xfrm>
            <a:custGeom>
              <a:rect b="b" l="l" r="r" t="t"/>
              <a:pathLst>
                <a:path extrusionOk="0" fill="none" h="2144" w="2168">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6"/>
            <p:cNvSpPr/>
            <p:nvPr/>
          </p:nvSpPr>
          <p:spPr>
            <a:xfrm>
              <a:off x="769875" y="2662650"/>
              <a:ext cx="23775" cy="23775"/>
            </a:xfrm>
            <a:custGeom>
              <a:rect b="b" l="l" r="r" t="t"/>
              <a:pathLst>
                <a:path extrusionOk="0" fill="none" h="951" w="951">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6"/>
            <p:cNvSpPr/>
            <p:nvPr/>
          </p:nvSpPr>
          <p:spPr>
            <a:xfrm>
              <a:off x="799700" y="2503125"/>
              <a:ext cx="24375" cy="23775"/>
            </a:xfrm>
            <a:custGeom>
              <a:rect b="b" l="l" r="r" t="t"/>
              <a:pathLst>
                <a:path extrusionOk="0" fill="none" h="951" w="975">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6"/>
            <p:cNvSpPr/>
            <p:nvPr/>
          </p:nvSpPr>
          <p:spPr>
            <a:xfrm>
              <a:off x="766825" y="2388050"/>
              <a:ext cx="60925" cy="25"/>
            </a:xfrm>
            <a:custGeom>
              <a:rect b="b" l="l" r="r" t="t"/>
              <a:pathLst>
                <a:path extrusionOk="0" fill="none" h="1" w="2437">
                  <a:moveTo>
                    <a:pt x="2436" y="0"/>
                  </a:moveTo>
                  <a:lnTo>
                    <a:pt x="1"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6"/>
            <p:cNvSpPr/>
            <p:nvPr/>
          </p:nvSpPr>
          <p:spPr>
            <a:xfrm>
              <a:off x="769875" y="2456250"/>
              <a:ext cx="31075" cy="31075"/>
            </a:xfrm>
            <a:custGeom>
              <a:rect b="b" l="l" r="r" t="t"/>
              <a:pathLst>
                <a:path extrusionOk="0" fill="none" h="1243" w="1243">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0" name="Shape 420"/>
        <p:cNvGrpSpPr/>
        <p:nvPr/>
      </p:nvGrpSpPr>
      <p:grpSpPr>
        <a:xfrm>
          <a:off x="0" y="0"/>
          <a:ext cx="0" cy="0"/>
          <a:chOff x="0" y="0"/>
          <a:chExt cx="0" cy="0"/>
        </a:xfrm>
      </p:grpSpPr>
      <p:sp>
        <p:nvSpPr>
          <p:cNvPr id="421" name="Google Shape;421;p37"/>
          <p:cNvSpPr txBox="1"/>
          <p:nvPr>
            <p:ph type="title"/>
          </p:nvPr>
        </p:nvSpPr>
        <p:spPr>
          <a:xfrm>
            <a:off x="593575" y="0"/>
            <a:ext cx="7956600" cy="67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Topic 1.6 - Western Europe </a:t>
            </a:r>
            <a:endParaRPr/>
          </a:p>
        </p:txBody>
      </p:sp>
      <p:sp>
        <p:nvSpPr>
          <p:cNvPr id="422" name="Google Shape;422;p37"/>
          <p:cNvSpPr txBox="1"/>
          <p:nvPr>
            <p:ph idx="1" type="body"/>
          </p:nvPr>
        </p:nvSpPr>
        <p:spPr>
          <a:xfrm>
            <a:off x="593575" y="1823700"/>
            <a:ext cx="7956600" cy="3191700"/>
          </a:xfrm>
          <a:prstGeom prst="rect">
            <a:avLst/>
          </a:prstGeom>
        </p:spPr>
        <p:txBody>
          <a:bodyPr anchorCtr="0" anchor="t" bIns="91425" lIns="91425" spcFirstLastPara="1" rIns="91425" wrap="square" tIns="91425">
            <a:noAutofit/>
          </a:bodyPr>
          <a:lstStyle/>
          <a:p>
            <a:pPr indent="-330200" lvl="0" marL="457200" rtl="0" algn="l">
              <a:spcBef>
                <a:spcPts val="600"/>
              </a:spcBef>
              <a:spcAft>
                <a:spcPts val="0"/>
              </a:spcAft>
              <a:buSzPts val="1600"/>
              <a:buAutoNum type="arabicPeriod"/>
            </a:pPr>
            <a:r>
              <a:rPr lang="en"/>
              <a:t>In a time of decentralization, </a:t>
            </a:r>
            <a:r>
              <a:rPr b="1" lang="en">
                <a:latin typeface="Raleway"/>
                <a:ea typeface="Raleway"/>
                <a:cs typeface="Raleway"/>
                <a:sym typeface="Raleway"/>
              </a:rPr>
              <a:t>religion</a:t>
            </a:r>
            <a:r>
              <a:rPr lang="en"/>
              <a:t> held many places in Europe together. </a:t>
            </a:r>
            <a:endParaRPr/>
          </a:p>
          <a:p>
            <a:pPr indent="-330200" lvl="1" marL="1371600" rtl="0" algn="l">
              <a:spcBef>
                <a:spcPts val="0"/>
              </a:spcBef>
              <a:spcAft>
                <a:spcPts val="0"/>
              </a:spcAft>
              <a:buSzPts val="1600"/>
              <a:buAutoNum type="alphaLcPeriod"/>
            </a:pPr>
            <a:r>
              <a:rPr lang="en"/>
              <a:t>The </a:t>
            </a:r>
            <a:r>
              <a:rPr b="1" lang="en">
                <a:latin typeface="Raleway"/>
                <a:ea typeface="Raleway"/>
                <a:cs typeface="Raleway"/>
                <a:sym typeface="Raleway"/>
              </a:rPr>
              <a:t>Catholic Church</a:t>
            </a:r>
            <a:r>
              <a:rPr lang="en"/>
              <a:t> was highly </a:t>
            </a:r>
            <a:r>
              <a:rPr b="1" lang="en">
                <a:latin typeface="Raleway"/>
                <a:ea typeface="Raleway"/>
                <a:cs typeface="Raleway"/>
                <a:sym typeface="Raleway"/>
              </a:rPr>
              <a:t>organized</a:t>
            </a:r>
            <a:r>
              <a:rPr lang="en"/>
              <a:t> and it became the most powerful institution in Europe. It was highly </a:t>
            </a:r>
            <a:r>
              <a:rPr b="1" lang="en">
                <a:latin typeface="Raleway"/>
                <a:ea typeface="Raleway"/>
                <a:cs typeface="Raleway"/>
                <a:sym typeface="Raleway"/>
              </a:rPr>
              <a:t>corrupt</a:t>
            </a:r>
            <a:r>
              <a:rPr lang="en"/>
              <a:t> in many places. </a:t>
            </a:r>
            <a:endParaRPr/>
          </a:p>
          <a:p>
            <a:pPr indent="-330200" lvl="0" marL="457200" rtl="0" algn="l">
              <a:spcBef>
                <a:spcPts val="0"/>
              </a:spcBef>
              <a:spcAft>
                <a:spcPts val="0"/>
              </a:spcAft>
              <a:buSzPts val="1600"/>
              <a:buAutoNum type="arabicPeriod"/>
            </a:pPr>
            <a:r>
              <a:rPr lang="en"/>
              <a:t>Christian </a:t>
            </a:r>
            <a:r>
              <a:rPr b="1" lang="en">
                <a:latin typeface="Raleway"/>
                <a:ea typeface="Raleway"/>
                <a:cs typeface="Raleway"/>
                <a:sym typeface="Raleway"/>
              </a:rPr>
              <a:t>crusades</a:t>
            </a:r>
            <a:r>
              <a:rPr lang="en"/>
              <a:t> tried to end </a:t>
            </a:r>
            <a:r>
              <a:rPr b="1" lang="en">
                <a:latin typeface="Raleway"/>
                <a:ea typeface="Raleway"/>
                <a:cs typeface="Raleway"/>
                <a:sym typeface="Raleway"/>
              </a:rPr>
              <a:t>Muslim</a:t>
            </a:r>
            <a:r>
              <a:rPr lang="en"/>
              <a:t> rule in the Holy Land. It was successful in some places, but most importantly it opened the West up to trade. </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
        <p:nvSpPr>
          <p:cNvPr id="423" name="Google Shape;423;p37"/>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424" name="Google Shape;424;p37"/>
          <p:cNvGrpSpPr/>
          <p:nvPr/>
        </p:nvGrpSpPr>
        <p:grpSpPr>
          <a:xfrm>
            <a:off x="4397465" y="881213"/>
            <a:ext cx="349060" cy="298882"/>
            <a:chOff x="1934025" y="1001650"/>
            <a:chExt cx="415300" cy="355600"/>
          </a:xfrm>
        </p:grpSpPr>
        <p:sp>
          <p:nvSpPr>
            <p:cNvPr id="425" name="Google Shape;425;p37"/>
            <p:cNvSpPr/>
            <p:nvPr/>
          </p:nvSpPr>
          <p:spPr>
            <a:xfrm>
              <a:off x="1934025" y="1303650"/>
              <a:ext cx="207650" cy="53600"/>
            </a:xfrm>
            <a:custGeom>
              <a:rect b="b" l="l" r="r" t="t"/>
              <a:pathLst>
                <a:path extrusionOk="0" fill="none" h="2144" w="8306">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7"/>
            <p:cNvSpPr/>
            <p:nvPr/>
          </p:nvSpPr>
          <p:spPr>
            <a:xfrm>
              <a:off x="2141650" y="1303650"/>
              <a:ext cx="207675" cy="53600"/>
            </a:xfrm>
            <a:custGeom>
              <a:rect b="b" l="l" r="r" t="t"/>
              <a:pathLst>
                <a:path extrusionOk="0" fill="none" h="2144" w="8307">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7"/>
            <p:cNvSpPr/>
            <p:nvPr/>
          </p:nvSpPr>
          <p:spPr>
            <a:xfrm>
              <a:off x="1934025" y="1001650"/>
              <a:ext cx="207650" cy="331250"/>
            </a:xfrm>
            <a:custGeom>
              <a:rect b="b" l="l" r="r" t="t"/>
              <a:pathLst>
                <a:path extrusionOk="0" fill="none" h="13250" w="8306">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7"/>
            <p:cNvSpPr/>
            <p:nvPr/>
          </p:nvSpPr>
          <p:spPr>
            <a:xfrm>
              <a:off x="2141650" y="1001650"/>
              <a:ext cx="207675" cy="331250"/>
            </a:xfrm>
            <a:custGeom>
              <a:rect b="b" l="l" r="r" t="t"/>
              <a:pathLst>
                <a:path extrusionOk="0" fill="none" h="13250" w="8307">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2" name="Shape 432"/>
        <p:cNvGrpSpPr/>
        <p:nvPr/>
      </p:nvGrpSpPr>
      <p:grpSpPr>
        <a:xfrm>
          <a:off x="0" y="0"/>
          <a:ext cx="0" cy="0"/>
          <a:chOff x="0" y="0"/>
          <a:chExt cx="0" cy="0"/>
        </a:xfrm>
      </p:grpSpPr>
      <p:sp>
        <p:nvSpPr>
          <p:cNvPr id="433" name="Google Shape;433;p38"/>
          <p:cNvSpPr txBox="1"/>
          <p:nvPr>
            <p:ph type="title"/>
          </p:nvPr>
        </p:nvSpPr>
        <p:spPr>
          <a:xfrm>
            <a:off x="593575" y="0"/>
            <a:ext cx="7956600" cy="67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Topic 1.6 - West Europe </a:t>
            </a:r>
            <a:endParaRPr/>
          </a:p>
        </p:txBody>
      </p:sp>
      <p:sp>
        <p:nvSpPr>
          <p:cNvPr id="434" name="Google Shape;434;p38"/>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435" name="Google Shape;435;p38"/>
          <p:cNvGrpSpPr/>
          <p:nvPr/>
        </p:nvGrpSpPr>
        <p:grpSpPr>
          <a:xfrm>
            <a:off x="4476072" y="873677"/>
            <a:ext cx="191608" cy="303780"/>
            <a:chOff x="6718575" y="2318625"/>
            <a:chExt cx="256950" cy="407375"/>
          </a:xfrm>
        </p:grpSpPr>
        <p:sp>
          <p:nvSpPr>
            <p:cNvPr id="436" name="Google Shape;436;p38"/>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8"/>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8"/>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8"/>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8"/>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8"/>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8"/>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8"/>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4" name="Google Shape;444;p38"/>
          <p:cNvSpPr txBox="1"/>
          <p:nvPr/>
        </p:nvSpPr>
        <p:spPr>
          <a:xfrm>
            <a:off x="272950" y="1552425"/>
            <a:ext cx="4827900" cy="326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aleway"/>
                <a:ea typeface="Raleway"/>
                <a:cs typeface="Raleway"/>
                <a:sym typeface="Raleway"/>
              </a:rPr>
              <a:t>Manorialism</a:t>
            </a:r>
            <a:r>
              <a:rPr b="1" lang="en">
                <a:latin typeface="Raleway"/>
                <a:ea typeface="Raleway"/>
                <a:cs typeface="Raleway"/>
                <a:sym typeface="Raleway"/>
              </a:rPr>
              <a:t>:</a:t>
            </a:r>
            <a:endParaRPr b="1">
              <a:latin typeface="Raleway"/>
              <a:ea typeface="Raleway"/>
              <a:cs typeface="Raleway"/>
              <a:sym typeface="Raleway"/>
            </a:endParaRPr>
          </a:p>
          <a:p>
            <a:pPr indent="-317500" lvl="0" marL="457200" rtl="0" algn="l">
              <a:spcBef>
                <a:spcPts val="0"/>
              </a:spcBef>
              <a:spcAft>
                <a:spcPts val="0"/>
              </a:spcAft>
              <a:buSzPts val="1400"/>
              <a:buFont typeface="Raleway Light"/>
              <a:buChar char="●"/>
            </a:pPr>
            <a:r>
              <a:rPr lang="en">
                <a:latin typeface="Raleway Light"/>
                <a:ea typeface="Raleway Light"/>
                <a:cs typeface="Raleway Light"/>
                <a:sym typeface="Raleway Light"/>
              </a:rPr>
              <a:t>Existed during a time of </a:t>
            </a:r>
            <a:r>
              <a:rPr b="1" lang="en">
                <a:latin typeface="Raleway"/>
                <a:ea typeface="Raleway"/>
                <a:cs typeface="Raleway"/>
                <a:sym typeface="Raleway"/>
              </a:rPr>
              <a:t>decentralization</a:t>
            </a:r>
            <a:endParaRPr>
              <a:latin typeface="Raleway Light"/>
              <a:ea typeface="Raleway Light"/>
              <a:cs typeface="Raleway Light"/>
              <a:sym typeface="Raleway Light"/>
            </a:endParaRPr>
          </a:p>
          <a:p>
            <a:pPr indent="-317500" lvl="0" marL="457200" rtl="0" algn="l">
              <a:spcBef>
                <a:spcPts val="0"/>
              </a:spcBef>
              <a:spcAft>
                <a:spcPts val="0"/>
              </a:spcAft>
              <a:buSzPts val="1400"/>
              <a:buFont typeface="Raleway Light"/>
              <a:buChar char="●"/>
            </a:pPr>
            <a:r>
              <a:rPr lang="en">
                <a:latin typeface="Raleway Light"/>
                <a:ea typeface="Raleway Light"/>
                <a:cs typeface="Raleway Light"/>
                <a:sym typeface="Raleway Light"/>
              </a:rPr>
              <a:t>Land owners would have peasants (</a:t>
            </a:r>
            <a:r>
              <a:rPr b="1" lang="en">
                <a:latin typeface="Raleway"/>
                <a:ea typeface="Raleway"/>
                <a:cs typeface="Raleway"/>
                <a:sym typeface="Raleway"/>
              </a:rPr>
              <a:t>serfs</a:t>
            </a:r>
            <a:r>
              <a:rPr lang="en">
                <a:latin typeface="Raleway Light"/>
                <a:ea typeface="Raleway Light"/>
                <a:cs typeface="Raleway Light"/>
                <a:sym typeface="Raleway Light"/>
              </a:rPr>
              <a:t>) work and live on their land. </a:t>
            </a:r>
            <a:endParaRPr>
              <a:latin typeface="Raleway Light"/>
              <a:ea typeface="Raleway Light"/>
              <a:cs typeface="Raleway Light"/>
              <a:sym typeface="Raleway Light"/>
            </a:endParaRPr>
          </a:p>
          <a:p>
            <a:pPr indent="-317500" lvl="0" marL="457200" rtl="0" algn="l">
              <a:spcBef>
                <a:spcPts val="0"/>
              </a:spcBef>
              <a:spcAft>
                <a:spcPts val="0"/>
              </a:spcAft>
              <a:buSzPts val="1400"/>
              <a:buFont typeface="Raleway Light"/>
              <a:buChar char="●"/>
            </a:pPr>
            <a:r>
              <a:rPr lang="en">
                <a:latin typeface="Raleway Light"/>
                <a:ea typeface="Raleway Light"/>
                <a:cs typeface="Raleway Light"/>
                <a:sym typeface="Raleway Light"/>
              </a:rPr>
              <a:t>In exchange, the Lord of the manor would provide protection for the serf.</a:t>
            </a:r>
            <a:endParaRPr>
              <a:latin typeface="Raleway Light"/>
              <a:ea typeface="Raleway Light"/>
              <a:cs typeface="Raleway Light"/>
              <a:sym typeface="Raleway Light"/>
            </a:endParaRPr>
          </a:p>
          <a:p>
            <a:pPr indent="-317500" lvl="0" marL="457200" rtl="0" algn="l">
              <a:spcBef>
                <a:spcPts val="0"/>
              </a:spcBef>
              <a:spcAft>
                <a:spcPts val="0"/>
              </a:spcAft>
              <a:buSzPts val="1400"/>
              <a:buFont typeface="Raleway Light"/>
              <a:buChar char="●"/>
            </a:pPr>
            <a:r>
              <a:rPr lang="en">
                <a:latin typeface="Raleway Light"/>
                <a:ea typeface="Raleway Light"/>
                <a:cs typeface="Raleway Light"/>
                <a:sym typeface="Raleway Light"/>
              </a:rPr>
              <a:t>Manors were </a:t>
            </a:r>
            <a:r>
              <a:rPr b="1" lang="en">
                <a:latin typeface="Raleway"/>
                <a:ea typeface="Raleway"/>
                <a:cs typeface="Raleway"/>
                <a:sym typeface="Raleway"/>
              </a:rPr>
              <a:t>isolated</a:t>
            </a:r>
            <a:r>
              <a:rPr lang="en">
                <a:latin typeface="Raleway Light"/>
                <a:ea typeface="Raleway Light"/>
                <a:cs typeface="Raleway Light"/>
                <a:sym typeface="Raleway Light"/>
              </a:rPr>
              <a:t> with </a:t>
            </a:r>
            <a:r>
              <a:rPr b="1" lang="en">
                <a:latin typeface="Raleway"/>
                <a:ea typeface="Raleway"/>
                <a:cs typeface="Raleway"/>
                <a:sym typeface="Raleway"/>
              </a:rPr>
              <a:t>low levels of production</a:t>
            </a:r>
            <a:r>
              <a:rPr lang="en">
                <a:latin typeface="Raleway Light"/>
                <a:ea typeface="Raleway Light"/>
                <a:cs typeface="Raleway Light"/>
                <a:sym typeface="Raleway Light"/>
              </a:rPr>
              <a:t> and </a:t>
            </a:r>
            <a:r>
              <a:rPr b="1" lang="en">
                <a:latin typeface="Raleway"/>
                <a:ea typeface="Raleway"/>
                <a:cs typeface="Raleway"/>
                <a:sym typeface="Raleway"/>
              </a:rPr>
              <a:t> low technology</a:t>
            </a:r>
            <a:r>
              <a:rPr lang="en">
                <a:latin typeface="Raleway Light"/>
                <a:ea typeface="Raleway Light"/>
                <a:cs typeface="Raleway Light"/>
                <a:sym typeface="Raleway Light"/>
              </a:rPr>
              <a:t>. </a:t>
            </a:r>
            <a:endParaRPr>
              <a:latin typeface="Raleway Light"/>
              <a:ea typeface="Raleway Light"/>
              <a:cs typeface="Raleway Light"/>
              <a:sym typeface="Raleway Light"/>
            </a:endParaRPr>
          </a:p>
          <a:p>
            <a:pPr indent="-317500" lvl="1" marL="914400" rtl="0" algn="l">
              <a:spcBef>
                <a:spcPts val="0"/>
              </a:spcBef>
              <a:spcAft>
                <a:spcPts val="0"/>
              </a:spcAft>
              <a:buSzPts val="1400"/>
              <a:buFont typeface="Raleway Light"/>
              <a:buChar char="○"/>
            </a:pPr>
            <a:r>
              <a:rPr lang="en">
                <a:latin typeface="Raleway Light"/>
                <a:ea typeface="Raleway Light"/>
                <a:cs typeface="Raleway Light"/>
                <a:sym typeface="Raleway Light"/>
              </a:rPr>
              <a:t>Very vulnerable to Viking raids due to their isolation. </a:t>
            </a:r>
            <a:endParaRPr>
              <a:latin typeface="Raleway Light"/>
              <a:ea typeface="Raleway Light"/>
              <a:cs typeface="Raleway Light"/>
              <a:sym typeface="Raleway Light"/>
            </a:endParaRPr>
          </a:p>
          <a:p>
            <a:pPr indent="-317500" lvl="0" marL="457200" rtl="0" algn="l">
              <a:spcBef>
                <a:spcPts val="0"/>
              </a:spcBef>
              <a:spcAft>
                <a:spcPts val="0"/>
              </a:spcAft>
              <a:buSzPts val="1400"/>
              <a:buFont typeface="Raleway Light"/>
              <a:buChar char="●"/>
            </a:pPr>
            <a:r>
              <a:rPr lang="en">
                <a:latin typeface="Raleway Light"/>
                <a:ea typeface="Raleway Light"/>
                <a:cs typeface="Raleway Light"/>
                <a:sym typeface="Raleway Light"/>
              </a:rPr>
              <a:t>Not the best system, but it did create a system of local rule with regional aristocrats. </a:t>
            </a:r>
            <a:endParaRPr>
              <a:latin typeface="Raleway Light"/>
              <a:ea typeface="Raleway Light"/>
              <a:cs typeface="Raleway Light"/>
              <a:sym typeface="Raleway Light"/>
            </a:endParaRPr>
          </a:p>
        </p:txBody>
      </p:sp>
      <p:pic>
        <p:nvPicPr>
          <p:cNvPr descr="C:\Users\Whitney\Pictures\WORLD\manor.jpg" id="445" name="Google Shape;445;p38"/>
          <p:cNvPicPr preferRelativeResize="0"/>
          <p:nvPr/>
        </p:nvPicPr>
        <p:blipFill rotWithShape="1">
          <a:blip r:embed="rId3">
            <a:alphaModFix/>
          </a:blip>
          <a:srcRect b="0" l="0" r="0" t="0"/>
          <a:stretch/>
        </p:blipFill>
        <p:spPr>
          <a:xfrm>
            <a:off x="5247950" y="1552425"/>
            <a:ext cx="3734251" cy="26167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9" name="Shape 449"/>
        <p:cNvGrpSpPr/>
        <p:nvPr/>
      </p:nvGrpSpPr>
      <p:grpSpPr>
        <a:xfrm>
          <a:off x="0" y="0"/>
          <a:ext cx="0" cy="0"/>
          <a:chOff x="0" y="0"/>
          <a:chExt cx="0" cy="0"/>
        </a:xfrm>
      </p:grpSpPr>
      <p:sp>
        <p:nvSpPr>
          <p:cNvPr id="450" name="Google Shape;450;p39"/>
          <p:cNvSpPr txBox="1"/>
          <p:nvPr>
            <p:ph type="title"/>
          </p:nvPr>
        </p:nvSpPr>
        <p:spPr>
          <a:xfrm>
            <a:off x="593575" y="0"/>
            <a:ext cx="7956600" cy="67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Topic 1.6 - West Europe </a:t>
            </a:r>
            <a:endParaRPr/>
          </a:p>
        </p:txBody>
      </p:sp>
      <p:sp>
        <p:nvSpPr>
          <p:cNvPr id="451" name="Google Shape;451;p39"/>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452" name="Google Shape;452;p39"/>
          <p:cNvGrpSpPr/>
          <p:nvPr/>
        </p:nvGrpSpPr>
        <p:grpSpPr>
          <a:xfrm>
            <a:off x="4476072" y="873677"/>
            <a:ext cx="191608" cy="303780"/>
            <a:chOff x="6718575" y="2318625"/>
            <a:chExt cx="256950" cy="407375"/>
          </a:xfrm>
        </p:grpSpPr>
        <p:sp>
          <p:nvSpPr>
            <p:cNvPr id="453" name="Google Shape;453;p39"/>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9"/>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9"/>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9"/>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9"/>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9"/>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9"/>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9"/>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1" name="Google Shape;461;p39"/>
          <p:cNvSpPr txBox="1"/>
          <p:nvPr/>
        </p:nvSpPr>
        <p:spPr>
          <a:xfrm>
            <a:off x="272950" y="1552425"/>
            <a:ext cx="4827900" cy="326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aleway"/>
                <a:ea typeface="Raleway"/>
                <a:cs typeface="Raleway"/>
                <a:sym typeface="Raleway"/>
              </a:rPr>
              <a:t>Feudalism</a:t>
            </a:r>
            <a:r>
              <a:rPr b="1" lang="en">
                <a:latin typeface="Raleway"/>
                <a:ea typeface="Raleway"/>
                <a:cs typeface="Raleway"/>
                <a:sym typeface="Raleway"/>
              </a:rPr>
              <a:t>:</a:t>
            </a:r>
            <a:endParaRPr b="1">
              <a:latin typeface="Raleway"/>
              <a:ea typeface="Raleway"/>
              <a:cs typeface="Raleway"/>
              <a:sym typeface="Raleway"/>
            </a:endParaRPr>
          </a:p>
          <a:p>
            <a:pPr indent="-317500" lvl="0" marL="457200" rtl="0" algn="l">
              <a:spcBef>
                <a:spcPts val="0"/>
              </a:spcBef>
              <a:spcAft>
                <a:spcPts val="0"/>
              </a:spcAft>
              <a:buSzPts val="1400"/>
              <a:buFont typeface="Raleway Light"/>
              <a:buChar char="●"/>
            </a:pPr>
            <a:r>
              <a:rPr lang="en">
                <a:latin typeface="Raleway Light"/>
                <a:ea typeface="Raleway Light"/>
                <a:cs typeface="Raleway Light"/>
                <a:sym typeface="Raleway Light"/>
              </a:rPr>
              <a:t>Replaced Manorialism. </a:t>
            </a:r>
            <a:endParaRPr>
              <a:latin typeface="Raleway Light"/>
              <a:ea typeface="Raleway Light"/>
              <a:cs typeface="Raleway Light"/>
              <a:sym typeface="Raleway Light"/>
            </a:endParaRPr>
          </a:p>
          <a:p>
            <a:pPr indent="-317500" lvl="0" marL="457200" rtl="0" algn="l">
              <a:spcBef>
                <a:spcPts val="0"/>
              </a:spcBef>
              <a:spcAft>
                <a:spcPts val="0"/>
              </a:spcAft>
              <a:buSzPts val="1400"/>
              <a:buFont typeface="Raleway Light"/>
              <a:buChar char="●"/>
            </a:pPr>
            <a:r>
              <a:rPr lang="en">
                <a:latin typeface="Raleway Light"/>
                <a:ea typeface="Raleway Light"/>
                <a:cs typeface="Raleway Light"/>
                <a:sym typeface="Raleway Light"/>
              </a:rPr>
              <a:t>A military and political system that provided more protection from Viking Raids. </a:t>
            </a:r>
            <a:endParaRPr>
              <a:latin typeface="Raleway Light"/>
              <a:ea typeface="Raleway Light"/>
              <a:cs typeface="Raleway Light"/>
              <a:sym typeface="Raleway Light"/>
            </a:endParaRPr>
          </a:p>
          <a:p>
            <a:pPr indent="-317500" lvl="0" marL="457200" rtl="0" algn="l">
              <a:spcBef>
                <a:spcPts val="0"/>
              </a:spcBef>
              <a:spcAft>
                <a:spcPts val="0"/>
              </a:spcAft>
              <a:buSzPts val="1400"/>
              <a:buFont typeface="Raleway Light"/>
              <a:buChar char="●"/>
            </a:pPr>
            <a:r>
              <a:rPr lang="en">
                <a:latin typeface="Raleway Light"/>
                <a:ea typeface="Raleway Light"/>
                <a:cs typeface="Raleway Light"/>
                <a:sym typeface="Raleway Light"/>
              </a:rPr>
              <a:t>Rules provide protection and aid to lesser lords (</a:t>
            </a:r>
            <a:r>
              <a:rPr b="1" lang="en">
                <a:latin typeface="Raleway"/>
                <a:ea typeface="Raleway"/>
                <a:cs typeface="Raleway"/>
                <a:sym typeface="Raleway"/>
              </a:rPr>
              <a:t>vassals/nobles</a:t>
            </a:r>
            <a:r>
              <a:rPr lang="en">
                <a:latin typeface="Raleway Light"/>
                <a:ea typeface="Raleway Light"/>
                <a:cs typeface="Raleway Light"/>
                <a:sym typeface="Raleway Light"/>
              </a:rPr>
              <a:t>) </a:t>
            </a:r>
            <a:endParaRPr>
              <a:latin typeface="Raleway Light"/>
              <a:ea typeface="Raleway Light"/>
              <a:cs typeface="Raleway Light"/>
              <a:sym typeface="Raleway Light"/>
            </a:endParaRPr>
          </a:p>
          <a:p>
            <a:pPr indent="-317500" lvl="0" marL="457200" rtl="0" algn="l">
              <a:spcBef>
                <a:spcPts val="0"/>
              </a:spcBef>
              <a:spcAft>
                <a:spcPts val="0"/>
              </a:spcAft>
              <a:buSzPts val="1400"/>
              <a:buFont typeface="Raleway"/>
              <a:buChar char="●"/>
            </a:pPr>
            <a:r>
              <a:rPr b="1" lang="en">
                <a:latin typeface="Raleway"/>
                <a:ea typeface="Raleway"/>
                <a:cs typeface="Raleway"/>
                <a:sym typeface="Raleway"/>
              </a:rPr>
              <a:t>Nobles</a:t>
            </a:r>
            <a:r>
              <a:rPr lang="en">
                <a:latin typeface="Raleway Light"/>
                <a:ea typeface="Raleway Light"/>
                <a:cs typeface="Raleway Light"/>
                <a:sym typeface="Raleway Light"/>
              </a:rPr>
              <a:t> employ </a:t>
            </a:r>
            <a:r>
              <a:rPr b="1" lang="en">
                <a:latin typeface="Raleway"/>
                <a:ea typeface="Raleway"/>
                <a:cs typeface="Raleway"/>
                <a:sym typeface="Raleway"/>
              </a:rPr>
              <a:t>Knights</a:t>
            </a:r>
            <a:r>
              <a:rPr lang="en">
                <a:latin typeface="Raleway Light"/>
                <a:ea typeface="Raleway Light"/>
                <a:cs typeface="Raleway Light"/>
                <a:sym typeface="Raleway Light"/>
              </a:rPr>
              <a:t> for protection. And </a:t>
            </a:r>
            <a:r>
              <a:rPr b="1" lang="en">
                <a:latin typeface="Raleway"/>
                <a:ea typeface="Raleway"/>
                <a:cs typeface="Raleway"/>
                <a:sym typeface="Raleway"/>
              </a:rPr>
              <a:t>Peasants</a:t>
            </a:r>
            <a:r>
              <a:rPr lang="en">
                <a:latin typeface="Raleway Light"/>
                <a:ea typeface="Raleway Light"/>
                <a:cs typeface="Raleway Light"/>
                <a:sym typeface="Raleway Light"/>
              </a:rPr>
              <a:t> worked the land in exchange for protection and somewhere to live. </a:t>
            </a:r>
            <a:endParaRPr>
              <a:latin typeface="Raleway Light"/>
              <a:ea typeface="Raleway Light"/>
              <a:cs typeface="Raleway Light"/>
              <a:sym typeface="Raleway Light"/>
            </a:endParaRPr>
          </a:p>
          <a:p>
            <a:pPr indent="-317500" lvl="1" marL="914400" rtl="0" algn="l">
              <a:spcBef>
                <a:spcPts val="0"/>
              </a:spcBef>
              <a:spcAft>
                <a:spcPts val="0"/>
              </a:spcAft>
              <a:buSzPts val="1400"/>
              <a:buFont typeface="Raleway Light"/>
              <a:buChar char="○"/>
            </a:pPr>
            <a:r>
              <a:rPr lang="en">
                <a:latin typeface="Raleway Light"/>
                <a:ea typeface="Raleway Light"/>
                <a:cs typeface="Raleway Light"/>
                <a:sym typeface="Raleway Light"/>
              </a:rPr>
              <a:t>They were essentially slaves to the king. </a:t>
            </a:r>
            <a:endParaRPr>
              <a:latin typeface="Raleway Light"/>
              <a:ea typeface="Raleway Light"/>
              <a:cs typeface="Raleway Light"/>
              <a:sym typeface="Raleway Light"/>
            </a:endParaRPr>
          </a:p>
          <a:p>
            <a:pPr indent="-317500" lvl="0" marL="457200" rtl="0" algn="l">
              <a:spcBef>
                <a:spcPts val="0"/>
              </a:spcBef>
              <a:spcAft>
                <a:spcPts val="0"/>
              </a:spcAft>
              <a:buSzPts val="1400"/>
              <a:buFont typeface="Raleway Light"/>
              <a:buChar char="●"/>
            </a:pPr>
            <a:r>
              <a:rPr lang="en">
                <a:latin typeface="Raleway Light"/>
                <a:ea typeface="Raleway Light"/>
                <a:cs typeface="Raleway Light"/>
                <a:sym typeface="Raleway Light"/>
              </a:rPr>
              <a:t>A </a:t>
            </a:r>
            <a:r>
              <a:rPr b="1" lang="en">
                <a:latin typeface="Raleway"/>
                <a:ea typeface="Raleway"/>
                <a:cs typeface="Raleway"/>
                <a:sym typeface="Raleway"/>
              </a:rPr>
              <a:t>feudal monarch</a:t>
            </a:r>
            <a:r>
              <a:rPr lang="en">
                <a:latin typeface="Raleway Light"/>
                <a:ea typeface="Raleway Light"/>
                <a:cs typeface="Raleway Light"/>
                <a:sym typeface="Raleway Light"/>
              </a:rPr>
              <a:t> slowly grew and manors were absorbed into larger kingdoms. </a:t>
            </a:r>
            <a:endParaRPr>
              <a:latin typeface="Raleway Light"/>
              <a:ea typeface="Raleway Light"/>
              <a:cs typeface="Raleway Light"/>
              <a:sym typeface="Raleway Light"/>
            </a:endParaRPr>
          </a:p>
          <a:p>
            <a:pPr indent="-317500" lvl="0" marL="457200" rtl="0" algn="l">
              <a:spcBef>
                <a:spcPts val="0"/>
              </a:spcBef>
              <a:spcAft>
                <a:spcPts val="0"/>
              </a:spcAft>
              <a:buSzPts val="1400"/>
              <a:buFont typeface="Raleway Light"/>
              <a:buChar char="●"/>
            </a:pPr>
            <a:r>
              <a:rPr lang="en">
                <a:latin typeface="Raleway Light"/>
                <a:ea typeface="Raleway Light"/>
                <a:cs typeface="Raleway Light"/>
                <a:sym typeface="Raleway Light"/>
              </a:rPr>
              <a:t>Over time, feudalism created a very unhappy population of peasants. </a:t>
            </a:r>
            <a:endParaRPr>
              <a:latin typeface="Raleway Light"/>
              <a:ea typeface="Raleway Light"/>
              <a:cs typeface="Raleway Light"/>
              <a:sym typeface="Raleway Light"/>
            </a:endParaRPr>
          </a:p>
        </p:txBody>
      </p:sp>
      <p:pic>
        <p:nvPicPr>
          <p:cNvPr descr="C:\Users\Whitney\Pictures\WORLD\Feudal system.jpg" id="462" name="Google Shape;462;p39"/>
          <p:cNvPicPr preferRelativeResize="0"/>
          <p:nvPr/>
        </p:nvPicPr>
        <p:blipFill rotWithShape="1">
          <a:blip r:embed="rId3">
            <a:alphaModFix/>
          </a:blip>
          <a:srcRect b="0" l="0" r="0" t="0"/>
          <a:stretch/>
        </p:blipFill>
        <p:spPr>
          <a:xfrm>
            <a:off x="5001100" y="1506675"/>
            <a:ext cx="3762376" cy="33527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6" name="Shape 466"/>
        <p:cNvGrpSpPr/>
        <p:nvPr/>
      </p:nvGrpSpPr>
      <p:grpSpPr>
        <a:xfrm>
          <a:off x="0" y="0"/>
          <a:ext cx="0" cy="0"/>
          <a:chOff x="0" y="0"/>
          <a:chExt cx="0" cy="0"/>
        </a:xfrm>
      </p:grpSpPr>
      <p:sp>
        <p:nvSpPr>
          <p:cNvPr id="467" name="Google Shape;467;p40"/>
          <p:cNvSpPr txBox="1"/>
          <p:nvPr>
            <p:ph type="title"/>
          </p:nvPr>
        </p:nvSpPr>
        <p:spPr>
          <a:xfrm>
            <a:off x="593575" y="0"/>
            <a:ext cx="7956600" cy="67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Topic 1.6 - West Europe </a:t>
            </a:r>
            <a:endParaRPr/>
          </a:p>
        </p:txBody>
      </p:sp>
      <p:sp>
        <p:nvSpPr>
          <p:cNvPr id="468" name="Google Shape;468;p40"/>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469" name="Google Shape;469;p40"/>
          <p:cNvGrpSpPr/>
          <p:nvPr/>
        </p:nvGrpSpPr>
        <p:grpSpPr>
          <a:xfrm>
            <a:off x="4476072" y="873677"/>
            <a:ext cx="191608" cy="303780"/>
            <a:chOff x="6718575" y="2318625"/>
            <a:chExt cx="256950" cy="407375"/>
          </a:xfrm>
        </p:grpSpPr>
        <p:sp>
          <p:nvSpPr>
            <p:cNvPr id="470" name="Google Shape;470;p40"/>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40"/>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40"/>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40"/>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40"/>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40"/>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40"/>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40"/>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8" name="Google Shape;478;p40"/>
          <p:cNvSpPr txBox="1"/>
          <p:nvPr/>
        </p:nvSpPr>
        <p:spPr>
          <a:xfrm>
            <a:off x="272950" y="1552425"/>
            <a:ext cx="4827900" cy="326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aleway"/>
                <a:ea typeface="Raleway"/>
                <a:cs typeface="Raleway"/>
                <a:sym typeface="Raleway"/>
              </a:rPr>
              <a:t>Results: </a:t>
            </a:r>
            <a:endParaRPr b="1">
              <a:latin typeface="Raleway"/>
              <a:ea typeface="Raleway"/>
              <a:cs typeface="Raleway"/>
              <a:sym typeface="Raleway"/>
            </a:endParaRPr>
          </a:p>
          <a:p>
            <a:pPr indent="-317500" lvl="0" marL="457200" rtl="0" algn="l">
              <a:spcBef>
                <a:spcPts val="0"/>
              </a:spcBef>
              <a:spcAft>
                <a:spcPts val="0"/>
              </a:spcAft>
              <a:buSzPts val="1400"/>
              <a:buFont typeface="Raleway Light"/>
              <a:buChar char="●"/>
            </a:pPr>
            <a:r>
              <a:rPr lang="en">
                <a:latin typeface="Raleway Light"/>
                <a:ea typeface="Raleway Light"/>
                <a:cs typeface="Raleway Light"/>
                <a:sym typeface="Raleway Light"/>
              </a:rPr>
              <a:t>Over time, Feudalism slowly transforms into a Monarchy, with many movements in place to limit both the Catholic Church and the Feudal system. </a:t>
            </a:r>
            <a:endParaRPr>
              <a:latin typeface="Raleway Light"/>
              <a:ea typeface="Raleway Light"/>
              <a:cs typeface="Raleway Light"/>
              <a:sym typeface="Raleway Light"/>
            </a:endParaRPr>
          </a:p>
          <a:p>
            <a:pPr indent="-317500" lvl="0" marL="457200" rtl="0" algn="l">
              <a:spcBef>
                <a:spcPts val="0"/>
              </a:spcBef>
              <a:spcAft>
                <a:spcPts val="0"/>
              </a:spcAft>
              <a:buSzPts val="1400"/>
              <a:buFont typeface="Raleway"/>
              <a:buChar char="●"/>
            </a:pPr>
            <a:r>
              <a:rPr b="1" lang="en">
                <a:latin typeface="Raleway"/>
                <a:ea typeface="Raleway"/>
                <a:cs typeface="Raleway"/>
                <a:sym typeface="Raleway"/>
              </a:rPr>
              <a:t>The High Middle Ages</a:t>
            </a:r>
            <a:r>
              <a:rPr lang="en">
                <a:latin typeface="Raleway Light"/>
                <a:ea typeface="Raleway Light"/>
                <a:cs typeface="Raleway Light"/>
                <a:sym typeface="Raleway Light"/>
              </a:rPr>
              <a:t> was a time where Feudalism decreased and </a:t>
            </a:r>
            <a:r>
              <a:rPr b="1" lang="en">
                <a:latin typeface="Raleway"/>
                <a:ea typeface="Raleway"/>
                <a:cs typeface="Raleway"/>
                <a:sym typeface="Raleway"/>
              </a:rPr>
              <a:t>industrialization</a:t>
            </a:r>
            <a:r>
              <a:rPr lang="en">
                <a:latin typeface="Raleway Light"/>
                <a:ea typeface="Raleway Light"/>
                <a:cs typeface="Raleway Light"/>
                <a:sym typeface="Raleway Light"/>
              </a:rPr>
              <a:t> </a:t>
            </a:r>
            <a:r>
              <a:rPr lang="en">
                <a:latin typeface="Raleway Light"/>
                <a:ea typeface="Raleway Light"/>
                <a:cs typeface="Raleway Light"/>
                <a:sym typeface="Raleway Light"/>
              </a:rPr>
              <a:t>increased</a:t>
            </a:r>
            <a:endParaRPr>
              <a:latin typeface="Raleway Light"/>
              <a:ea typeface="Raleway Light"/>
              <a:cs typeface="Raleway Light"/>
              <a:sym typeface="Raleway Light"/>
            </a:endParaRPr>
          </a:p>
          <a:p>
            <a:pPr indent="-317500" lvl="1" marL="914400" rtl="0" algn="l">
              <a:spcBef>
                <a:spcPts val="0"/>
              </a:spcBef>
              <a:spcAft>
                <a:spcPts val="0"/>
              </a:spcAft>
              <a:buSzPts val="1400"/>
              <a:buFont typeface="Raleway"/>
              <a:buChar char="○"/>
            </a:pPr>
            <a:r>
              <a:rPr lang="en">
                <a:latin typeface="Raleway Light"/>
                <a:ea typeface="Raleway Light"/>
                <a:cs typeface="Raleway Light"/>
                <a:sym typeface="Raleway Light"/>
              </a:rPr>
              <a:t>This lead to an increase in </a:t>
            </a:r>
            <a:r>
              <a:rPr b="1" lang="en">
                <a:latin typeface="Raleway"/>
                <a:ea typeface="Raleway"/>
                <a:cs typeface="Raleway"/>
                <a:sym typeface="Raleway"/>
              </a:rPr>
              <a:t>education</a:t>
            </a:r>
            <a:r>
              <a:rPr lang="en">
                <a:latin typeface="Raleway Light"/>
                <a:ea typeface="Raleway Light"/>
                <a:cs typeface="Raleway Light"/>
                <a:sym typeface="Raleway Light"/>
              </a:rPr>
              <a:t> and </a:t>
            </a:r>
            <a:r>
              <a:rPr b="1" lang="en">
                <a:latin typeface="Raleway"/>
                <a:ea typeface="Raleway"/>
                <a:cs typeface="Raleway"/>
                <a:sym typeface="Raleway"/>
              </a:rPr>
              <a:t>urbanization</a:t>
            </a:r>
            <a:r>
              <a:rPr lang="en">
                <a:latin typeface="Raleway Light"/>
                <a:ea typeface="Raleway Light"/>
                <a:cs typeface="Raleway Light"/>
                <a:sym typeface="Raleway Light"/>
              </a:rPr>
              <a:t>. </a:t>
            </a:r>
            <a:endParaRPr>
              <a:latin typeface="Raleway Light"/>
              <a:ea typeface="Raleway Light"/>
              <a:cs typeface="Raleway Light"/>
              <a:sym typeface="Raleway Light"/>
            </a:endParaRPr>
          </a:p>
          <a:p>
            <a:pPr indent="-317500" lvl="1" marL="914400" rtl="0" algn="l">
              <a:spcBef>
                <a:spcPts val="0"/>
              </a:spcBef>
              <a:spcAft>
                <a:spcPts val="0"/>
              </a:spcAft>
              <a:buSzPts val="1400"/>
              <a:buFont typeface="Raleway"/>
              <a:buChar char="○"/>
            </a:pPr>
            <a:r>
              <a:rPr b="1" lang="en">
                <a:latin typeface="Raleway"/>
                <a:ea typeface="Raleway"/>
                <a:cs typeface="Raleway"/>
                <a:sym typeface="Raleway"/>
              </a:rPr>
              <a:t>Agriculture </a:t>
            </a:r>
            <a:r>
              <a:rPr lang="en">
                <a:latin typeface="Raleway Light"/>
                <a:ea typeface="Raleway Light"/>
                <a:cs typeface="Raleway Light"/>
                <a:sym typeface="Raleway Light"/>
              </a:rPr>
              <a:t>improves and technology begins to catch up with the rest of the world. </a:t>
            </a:r>
            <a:r>
              <a:rPr lang="en">
                <a:latin typeface="Raleway Light"/>
                <a:ea typeface="Raleway Light"/>
                <a:cs typeface="Raleway Light"/>
                <a:sym typeface="Raleway Light"/>
              </a:rPr>
              <a:t>. </a:t>
            </a:r>
            <a:endParaRPr>
              <a:latin typeface="Raleway Light"/>
              <a:ea typeface="Raleway Light"/>
              <a:cs typeface="Raleway Light"/>
              <a:sym typeface="Raleway Light"/>
            </a:endParaRPr>
          </a:p>
          <a:p>
            <a:pPr indent="0" lvl="0" marL="0" rtl="0" algn="l">
              <a:spcBef>
                <a:spcPts val="0"/>
              </a:spcBef>
              <a:spcAft>
                <a:spcPts val="0"/>
              </a:spcAft>
              <a:buNone/>
            </a:pPr>
            <a:r>
              <a:t/>
            </a:r>
            <a:endParaRPr>
              <a:latin typeface="Raleway Light"/>
              <a:ea typeface="Raleway Light"/>
              <a:cs typeface="Raleway Light"/>
              <a:sym typeface="Raleway Light"/>
            </a:endParaRPr>
          </a:p>
        </p:txBody>
      </p:sp>
      <p:sp>
        <p:nvSpPr>
          <p:cNvPr id="479" name="Google Shape;479;p40"/>
          <p:cNvSpPr txBox="1"/>
          <p:nvPr/>
        </p:nvSpPr>
        <p:spPr>
          <a:xfrm>
            <a:off x="5305575" y="1603600"/>
            <a:ext cx="3975000" cy="321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aleway"/>
                <a:ea typeface="Raleway"/>
                <a:cs typeface="Raleway"/>
                <a:sym typeface="Raleway"/>
              </a:rPr>
              <a:t>The Plague!</a:t>
            </a:r>
            <a:endParaRPr>
              <a:latin typeface="Raleway Light"/>
              <a:ea typeface="Raleway Light"/>
              <a:cs typeface="Raleway Light"/>
              <a:sym typeface="Raleway Light"/>
            </a:endParaRPr>
          </a:p>
          <a:p>
            <a:pPr indent="-317500" lvl="0" marL="457200" rtl="0" algn="l">
              <a:spcBef>
                <a:spcPts val="0"/>
              </a:spcBef>
              <a:spcAft>
                <a:spcPts val="0"/>
              </a:spcAft>
              <a:buSzPts val="1400"/>
              <a:buFont typeface="Raleway Light"/>
              <a:buChar char="●"/>
            </a:pPr>
            <a:r>
              <a:rPr lang="en">
                <a:latin typeface="Raleway Light"/>
                <a:ea typeface="Raleway Light"/>
                <a:cs typeface="Raleway Light"/>
                <a:sym typeface="Raleway Light"/>
              </a:rPr>
              <a:t>Around 1300, the Black Death starts to spread around Europe. </a:t>
            </a:r>
            <a:endParaRPr>
              <a:latin typeface="Raleway Light"/>
              <a:ea typeface="Raleway Light"/>
              <a:cs typeface="Raleway Light"/>
              <a:sym typeface="Raleway Light"/>
            </a:endParaRPr>
          </a:p>
          <a:p>
            <a:pPr indent="-317500" lvl="0" marL="457200" rtl="0" algn="l">
              <a:spcBef>
                <a:spcPts val="0"/>
              </a:spcBef>
              <a:spcAft>
                <a:spcPts val="0"/>
              </a:spcAft>
              <a:buSzPts val="1400"/>
              <a:buFont typeface="Raleway Light"/>
              <a:buChar char="●"/>
            </a:pPr>
            <a:r>
              <a:rPr lang="en">
                <a:latin typeface="Raleway Light"/>
                <a:ea typeface="Raleway Light"/>
                <a:cs typeface="Raleway Light"/>
                <a:sym typeface="Raleway Light"/>
              </a:rPr>
              <a:t>½ of the European population dies, and the </a:t>
            </a:r>
            <a:r>
              <a:rPr b="1" lang="en">
                <a:latin typeface="Raleway"/>
                <a:ea typeface="Raleway"/>
                <a:cs typeface="Raleway"/>
                <a:sym typeface="Raleway"/>
              </a:rPr>
              <a:t>labor force</a:t>
            </a:r>
            <a:r>
              <a:rPr lang="en">
                <a:latin typeface="Raleway Light"/>
                <a:ea typeface="Raleway Light"/>
                <a:cs typeface="Raleway Light"/>
                <a:sym typeface="Raleway Light"/>
              </a:rPr>
              <a:t> of Europe is slashed, making </a:t>
            </a:r>
            <a:r>
              <a:rPr lang="en">
                <a:latin typeface="Raleway Light"/>
                <a:ea typeface="Raleway Light"/>
                <a:cs typeface="Raleway Light"/>
                <a:sym typeface="Raleway Light"/>
              </a:rPr>
              <a:t>Feudal</a:t>
            </a:r>
            <a:r>
              <a:rPr lang="en">
                <a:latin typeface="Raleway Light"/>
                <a:ea typeface="Raleway Light"/>
                <a:cs typeface="Raleway Light"/>
                <a:sym typeface="Raleway Light"/>
              </a:rPr>
              <a:t> lords want a tighter hold on their </a:t>
            </a:r>
            <a:r>
              <a:rPr lang="en">
                <a:latin typeface="Raleway Light"/>
                <a:ea typeface="Raleway Light"/>
                <a:cs typeface="Raleway Light"/>
                <a:sym typeface="Raleway Light"/>
              </a:rPr>
              <a:t>peasants</a:t>
            </a:r>
            <a:r>
              <a:rPr lang="en">
                <a:latin typeface="Raleway Light"/>
                <a:ea typeface="Raleway Light"/>
                <a:cs typeface="Raleway Light"/>
                <a:sym typeface="Raleway Light"/>
              </a:rPr>
              <a:t>. </a:t>
            </a:r>
            <a:endParaRPr>
              <a:latin typeface="Raleway Light"/>
              <a:ea typeface="Raleway Light"/>
              <a:cs typeface="Raleway Light"/>
              <a:sym typeface="Raleway Light"/>
            </a:endParaRPr>
          </a:p>
          <a:p>
            <a:pPr indent="-317500" lvl="0" marL="457200" rtl="0" algn="l">
              <a:spcBef>
                <a:spcPts val="0"/>
              </a:spcBef>
              <a:spcAft>
                <a:spcPts val="0"/>
              </a:spcAft>
              <a:buSzPts val="1400"/>
              <a:buFont typeface="Raleway Light"/>
              <a:buChar char="●"/>
            </a:pPr>
            <a:r>
              <a:rPr lang="en">
                <a:latin typeface="Raleway Light"/>
                <a:ea typeface="Raleway Light"/>
                <a:cs typeface="Raleway Light"/>
                <a:sym typeface="Raleway Light"/>
              </a:rPr>
              <a:t>Peasants</a:t>
            </a:r>
            <a:r>
              <a:rPr lang="en">
                <a:latin typeface="Raleway Light"/>
                <a:ea typeface="Raleway Light"/>
                <a:cs typeface="Raleway Light"/>
                <a:sym typeface="Raleway Light"/>
              </a:rPr>
              <a:t> start to revolt against their working conditions, and checks were put in place against the </a:t>
            </a:r>
            <a:r>
              <a:rPr lang="en">
                <a:latin typeface="Raleway Light"/>
                <a:ea typeface="Raleway Light"/>
                <a:cs typeface="Raleway Light"/>
                <a:sym typeface="Raleway Light"/>
              </a:rPr>
              <a:t>Feudal</a:t>
            </a:r>
            <a:r>
              <a:rPr lang="en">
                <a:latin typeface="Raleway Light"/>
                <a:ea typeface="Raleway Light"/>
                <a:cs typeface="Raleway Light"/>
                <a:sym typeface="Raleway Light"/>
              </a:rPr>
              <a:t> lords. </a:t>
            </a:r>
            <a:endParaRPr>
              <a:latin typeface="Raleway Light"/>
              <a:ea typeface="Raleway Light"/>
              <a:cs typeface="Raleway Light"/>
              <a:sym typeface="Raleway Light"/>
            </a:endParaRPr>
          </a:p>
          <a:p>
            <a:pPr indent="-317500" lvl="0" marL="457200" rtl="0" algn="l">
              <a:spcBef>
                <a:spcPts val="0"/>
              </a:spcBef>
              <a:spcAft>
                <a:spcPts val="0"/>
              </a:spcAft>
              <a:buSzPts val="1400"/>
              <a:buFont typeface="Raleway Light"/>
              <a:buChar char="●"/>
            </a:pPr>
            <a:r>
              <a:rPr lang="en">
                <a:latin typeface="Raleway Light"/>
                <a:ea typeface="Raleway Light"/>
                <a:cs typeface="Raleway Light"/>
                <a:sym typeface="Raleway Light"/>
              </a:rPr>
              <a:t>Many people form </a:t>
            </a:r>
            <a:r>
              <a:rPr b="1" lang="en">
                <a:latin typeface="Raleway"/>
                <a:ea typeface="Raleway"/>
                <a:cs typeface="Raleway"/>
                <a:sym typeface="Raleway"/>
              </a:rPr>
              <a:t>Guilds</a:t>
            </a:r>
            <a:r>
              <a:rPr lang="en">
                <a:latin typeface="Raleway Light"/>
                <a:ea typeface="Raleway Light"/>
                <a:cs typeface="Raleway Light"/>
                <a:sym typeface="Raleway Light"/>
              </a:rPr>
              <a:t> to control working conditions. </a:t>
            </a:r>
            <a:endParaRPr>
              <a:latin typeface="Raleway Light"/>
              <a:ea typeface="Raleway Light"/>
              <a:cs typeface="Raleway Light"/>
              <a:sym typeface="Raleway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15"/>
          <p:cNvSpPr txBox="1"/>
          <p:nvPr>
            <p:ph type="title"/>
          </p:nvPr>
        </p:nvSpPr>
        <p:spPr>
          <a:xfrm>
            <a:off x="593575" y="0"/>
            <a:ext cx="7956600" cy="67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Topic 1.1 - Song China </a:t>
            </a:r>
            <a:endParaRPr/>
          </a:p>
        </p:txBody>
      </p:sp>
      <p:sp>
        <p:nvSpPr>
          <p:cNvPr id="109" name="Google Shape;109;p15"/>
          <p:cNvSpPr txBox="1"/>
          <p:nvPr>
            <p:ph idx="2" type="body"/>
          </p:nvPr>
        </p:nvSpPr>
        <p:spPr>
          <a:xfrm>
            <a:off x="4688275" y="1507175"/>
            <a:ext cx="3861900" cy="2301000"/>
          </a:xfrm>
          <a:prstGeom prst="rect">
            <a:avLst/>
          </a:prstGeom>
        </p:spPr>
        <p:txBody>
          <a:bodyPr anchorCtr="0" anchor="t" bIns="91425" lIns="91425" spcFirstLastPara="1" rIns="91425" wrap="square" tIns="91425">
            <a:noAutofit/>
          </a:bodyPr>
          <a:lstStyle/>
          <a:p>
            <a:pPr indent="0" lvl="0" marL="0" rtl="0" algn="l">
              <a:lnSpc>
                <a:spcPct val="100000"/>
              </a:lnSpc>
              <a:spcBef>
                <a:spcPts val="600"/>
              </a:spcBef>
              <a:spcAft>
                <a:spcPts val="0"/>
              </a:spcAft>
              <a:buNone/>
            </a:pPr>
            <a:r>
              <a:rPr b="1" lang="en" sz="1200" u="sng"/>
              <a:t>Bureaucracy in China: </a:t>
            </a:r>
            <a:endParaRPr sz="1200" u="sng">
              <a:solidFill>
                <a:srgbClr val="111111"/>
              </a:solidFill>
            </a:endParaRPr>
          </a:p>
          <a:p>
            <a:pPr indent="-304800" lvl="0" marL="457200" rtl="0" algn="l">
              <a:lnSpc>
                <a:spcPct val="100000"/>
              </a:lnSpc>
              <a:spcBef>
                <a:spcPts val="600"/>
              </a:spcBef>
              <a:spcAft>
                <a:spcPts val="0"/>
              </a:spcAft>
              <a:buClr>
                <a:srgbClr val="111111"/>
              </a:buClr>
              <a:buSzPts val="1200"/>
              <a:buChar char="∙"/>
            </a:pPr>
            <a:r>
              <a:rPr lang="en" sz="1200"/>
              <a:t>China had a </a:t>
            </a:r>
            <a:r>
              <a:rPr b="1" lang="en" sz="1200">
                <a:latin typeface="Raleway"/>
                <a:ea typeface="Raleway"/>
                <a:cs typeface="Raleway"/>
                <a:sym typeface="Raleway"/>
              </a:rPr>
              <a:t>centralized</a:t>
            </a:r>
            <a:r>
              <a:rPr lang="en" sz="1200"/>
              <a:t> i</a:t>
            </a:r>
            <a:r>
              <a:rPr b="1" lang="en" sz="1200">
                <a:latin typeface="Raleway"/>
                <a:ea typeface="Raleway"/>
                <a:cs typeface="Raleway"/>
                <a:sym typeface="Raleway"/>
              </a:rPr>
              <a:t>mperial bureaucracy</a:t>
            </a:r>
            <a:r>
              <a:rPr lang="en" sz="1200"/>
              <a:t> which required members of government to take </a:t>
            </a:r>
            <a:r>
              <a:rPr b="1" lang="en" sz="1200">
                <a:latin typeface="Raleway"/>
                <a:ea typeface="Raleway"/>
                <a:cs typeface="Raleway"/>
                <a:sym typeface="Raleway"/>
              </a:rPr>
              <a:t>merit exams. </a:t>
            </a:r>
            <a:endParaRPr b="1" sz="1200">
              <a:latin typeface="Raleway"/>
              <a:ea typeface="Raleway"/>
              <a:cs typeface="Raleway"/>
              <a:sym typeface="Raleway"/>
            </a:endParaRPr>
          </a:p>
          <a:p>
            <a:pPr indent="-304800" lvl="1" marL="914400" rtl="0" algn="l">
              <a:lnSpc>
                <a:spcPct val="100000"/>
              </a:lnSpc>
              <a:spcBef>
                <a:spcPts val="0"/>
              </a:spcBef>
              <a:spcAft>
                <a:spcPts val="0"/>
              </a:spcAft>
              <a:buSzPts val="1200"/>
              <a:buChar char="∙"/>
            </a:pPr>
            <a:r>
              <a:rPr lang="en" sz="1200"/>
              <a:t>Song China expanded the imperial bureaucracy, making it easier to lower class people to take the exam and enter the government. </a:t>
            </a:r>
            <a:endParaRPr sz="1200"/>
          </a:p>
          <a:p>
            <a:pPr indent="-304800" lvl="1" marL="914400" rtl="0" algn="l">
              <a:lnSpc>
                <a:spcPct val="100000"/>
              </a:lnSpc>
              <a:spcBef>
                <a:spcPts val="0"/>
              </a:spcBef>
              <a:spcAft>
                <a:spcPts val="0"/>
              </a:spcAft>
              <a:buSzPts val="1200"/>
              <a:buChar char="∙"/>
            </a:pPr>
            <a:r>
              <a:rPr lang="en" sz="1200"/>
              <a:t>This eventually hurt Song China, as the large bureaucracy became too expensive to maintain. </a:t>
            </a:r>
            <a:endParaRPr sz="1200"/>
          </a:p>
          <a:p>
            <a:pPr indent="0" lvl="0" marL="0" rtl="0" algn="l">
              <a:lnSpc>
                <a:spcPct val="100000"/>
              </a:lnSpc>
              <a:spcBef>
                <a:spcPts val="600"/>
              </a:spcBef>
              <a:spcAft>
                <a:spcPts val="0"/>
              </a:spcAft>
              <a:buClr>
                <a:schemeClr val="dk1"/>
              </a:buClr>
              <a:buSzPts val="1100"/>
              <a:buFont typeface="Arial"/>
              <a:buNone/>
            </a:pPr>
            <a:r>
              <a:t/>
            </a:r>
            <a:endParaRPr b="1" sz="1200">
              <a:solidFill>
                <a:srgbClr val="111111"/>
              </a:solidFill>
            </a:endParaRPr>
          </a:p>
        </p:txBody>
      </p:sp>
      <p:sp>
        <p:nvSpPr>
          <p:cNvPr id="110" name="Google Shape;110;p15"/>
          <p:cNvSpPr txBox="1"/>
          <p:nvPr>
            <p:ph idx="1" type="body"/>
          </p:nvPr>
        </p:nvSpPr>
        <p:spPr>
          <a:xfrm>
            <a:off x="593587" y="1507175"/>
            <a:ext cx="3861900" cy="2651700"/>
          </a:xfrm>
          <a:prstGeom prst="rect">
            <a:avLst/>
          </a:prstGeom>
        </p:spPr>
        <p:txBody>
          <a:bodyPr anchorCtr="0" anchor="t" bIns="91425" lIns="91425" spcFirstLastPara="1" rIns="91425" wrap="square" tIns="91425">
            <a:noAutofit/>
          </a:bodyPr>
          <a:lstStyle/>
          <a:p>
            <a:pPr indent="0" lvl="0" marL="0" rtl="0" algn="l">
              <a:lnSpc>
                <a:spcPct val="100000"/>
              </a:lnSpc>
              <a:spcBef>
                <a:spcPts val="600"/>
              </a:spcBef>
              <a:spcAft>
                <a:spcPts val="0"/>
              </a:spcAft>
              <a:buClr>
                <a:schemeClr val="dk1"/>
              </a:buClr>
              <a:buSzPts val="1100"/>
              <a:buFont typeface="Arial"/>
              <a:buNone/>
            </a:pPr>
            <a:r>
              <a:rPr b="1" lang="en" sz="1200" u="sng"/>
              <a:t>Context leading up to 1200: </a:t>
            </a:r>
            <a:endParaRPr sz="1200" u="sng">
              <a:solidFill>
                <a:srgbClr val="111111"/>
              </a:solidFill>
            </a:endParaRPr>
          </a:p>
          <a:p>
            <a:pPr indent="-311150" lvl="0" marL="457200" rtl="0" algn="l">
              <a:lnSpc>
                <a:spcPct val="100000"/>
              </a:lnSpc>
              <a:spcBef>
                <a:spcPts val="600"/>
              </a:spcBef>
              <a:spcAft>
                <a:spcPts val="0"/>
              </a:spcAft>
              <a:buClr>
                <a:srgbClr val="111111"/>
              </a:buClr>
              <a:buSzPts val="1300"/>
              <a:buChar char="∙"/>
            </a:pPr>
            <a:r>
              <a:rPr lang="en" sz="1300"/>
              <a:t>In a largely decentralized world, China had experienced decades of strong central control that resulted in a very prosperous China.</a:t>
            </a:r>
            <a:endParaRPr sz="1300"/>
          </a:p>
          <a:p>
            <a:pPr indent="-311150" lvl="0" marL="457200" rtl="0" algn="l">
              <a:lnSpc>
                <a:spcPct val="100000"/>
              </a:lnSpc>
              <a:spcBef>
                <a:spcPts val="0"/>
              </a:spcBef>
              <a:spcAft>
                <a:spcPts val="0"/>
              </a:spcAft>
              <a:buSzPts val="1300"/>
              <a:buChar char="∙"/>
            </a:pPr>
            <a:r>
              <a:rPr lang="en" sz="1300"/>
              <a:t>The </a:t>
            </a:r>
            <a:r>
              <a:rPr b="1" lang="en" sz="1300">
                <a:latin typeface="Raleway"/>
                <a:ea typeface="Raleway"/>
                <a:cs typeface="Raleway"/>
                <a:sym typeface="Raleway"/>
              </a:rPr>
              <a:t>Qin Dynasty</a:t>
            </a:r>
            <a:r>
              <a:rPr lang="en" sz="1300"/>
              <a:t> (221 - 207) introduced a strong </a:t>
            </a:r>
            <a:r>
              <a:rPr b="1" lang="en" sz="1300">
                <a:latin typeface="Raleway"/>
                <a:ea typeface="Raleway"/>
                <a:cs typeface="Raleway"/>
                <a:sym typeface="Raleway"/>
              </a:rPr>
              <a:t>central </a:t>
            </a:r>
            <a:r>
              <a:rPr b="1" lang="en" sz="1300">
                <a:latin typeface="Raleway"/>
                <a:ea typeface="Raleway"/>
                <a:cs typeface="Raleway"/>
                <a:sym typeface="Raleway"/>
              </a:rPr>
              <a:t>bureaucracy</a:t>
            </a:r>
            <a:r>
              <a:rPr lang="en" sz="1300"/>
              <a:t> that remained and expanded under Song China, showing an example of continuity in East Asia. </a:t>
            </a:r>
            <a:endParaRPr sz="1300"/>
          </a:p>
          <a:p>
            <a:pPr indent="-311150" lvl="0" marL="457200" rtl="0" algn="l">
              <a:lnSpc>
                <a:spcPct val="100000"/>
              </a:lnSpc>
              <a:spcBef>
                <a:spcPts val="0"/>
              </a:spcBef>
              <a:spcAft>
                <a:spcPts val="0"/>
              </a:spcAft>
              <a:buSzPts val="1300"/>
              <a:buChar char="∙"/>
            </a:pPr>
            <a:r>
              <a:rPr lang="en" sz="1300"/>
              <a:t>The </a:t>
            </a:r>
            <a:r>
              <a:rPr b="1" lang="en" sz="1300">
                <a:latin typeface="Raleway"/>
                <a:ea typeface="Raleway"/>
                <a:cs typeface="Raleway"/>
                <a:sym typeface="Raleway"/>
              </a:rPr>
              <a:t>Tang Dynasty</a:t>
            </a:r>
            <a:r>
              <a:rPr lang="en" sz="1300"/>
              <a:t> improved agriculture, roads, and canals, which encouraged foreign trade and allowed Song China to be the economic powerhouse of the world in the post-1200 world </a:t>
            </a:r>
            <a:endParaRPr sz="1300"/>
          </a:p>
        </p:txBody>
      </p:sp>
      <p:sp>
        <p:nvSpPr>
          <p:cNvPr id="111" name="Google Shape;111;p15"/>
          <p:cNvSpPr txBox="1"/>
          <p:nvPr>
            <p:ph idx="2" type="body"/>
          </p:nvPr>
        </p:nvSpPr>
        <p:spPr>
          <a:xfrm>
            <a:off x="-676800" y="3102875"/>
            <a:ext cx="676800" cy="329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1200">
              <a:solidFill>
                <a:srgbClr val="666666"/>
              </a:solidFill>
            </a:endParaRPr>
          </a:p>
          <a:p>
            <a:pPr indent="0" lvl="0" marL="0" rtl="0" algn="l">
              <a:lnSpc>
                <a:spcPct val="100000"/>
              </a:lnSpc>
              <a:spcBef>
                <a:spcPts val="0"/>
              </a:spcBef>
              <a:spcAft>
                <a:spcPts val="0"/>
              </a:spcAft>
              <a:buClr>
                <a:schemeClr val="dk1"/>
              </a:buClr>
              <a:buSzPts val="1100"/>
              <a:buFont typeface="Arial"/>
              <a:buNone/>
            </a:pPr>
            <a:r>
              <a:t/>
            </a:r>
            <a:endParaRPr sz="1200">
              <a:solidFill>
                <a:srgbClr val="666666"/>
              </a:solidFill>
            </a:endParaRPr>
          </a:p>
          <a:p>
            <a:pPr indent="0" lvl="0" marL="0" rtl="0" algn="l">
              <a:lnSpc>
                <a:spcPct val="100000"/>
              </a:lnSpc>
              <a:spcBef>
                <a:spcPts val="0"/>
              </a:spcBef>
              <a:spcAft>
                <a:spcPts val="0"/>
              </a:spcAft>
              <a:buNone/>
            </a:pPr>
            <a:r>
              <a:t/>
            </a:r>
            <a:endParaRPr sz="1200">
              <a:solidFill>
                <a:srgbClr val="666666"/>
              </a:solidFill>
            </a:endParaRPr>
          </a:p>
        </p:txBody>
      </p:sp>
      <p:sp>
        <p:nvSpPr>
          <p:cNvPr id="112" name="Google Shape;112;p15"/>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113" name="Google Shape;113;p15"/>
          <p:cNvGrpSpPr/>
          <p:nvPr/>
        </p:nvGrpSpPr>
        <p:grpSpPr>
          <a:xfrm>
            <a:off x="4397465" y="881213"/>
            <a:ext cx="349060" cy="298882"/>
            <a:chOff x="1934025" y="1001650"/>
            <a:chExt cx="415300" cy="355600"/>
          </a:xfrm>
        </p:grpSpPr>
        <p:sp>
          <p:nvSpPr>
            <p:cNvPr id="114" name="Google Shape;114;p15"/>
            <p:cNvSpPr/>
            <p:nvPr/>
          </p:nvSpPr>
          <p:spPr>
            <a:xfrm>
              <a:off x="1934025" y="1303650"/>
              <a:ext cx="207650" cy="53600"/>
            </a:xfrm>
            <a:custGeom>
              <a:rect b="b" l="l" r="r" t="t"/>
              <a:pathLst>
                <a:path extrusionOk="0" fill="none" h="2144" w="8306">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5"/>
            <p:cNvSpPr/>
            <p:nvPr/>
          </p:nvSpPr>
          <p:spPr>
            <a:xfrm>
              <a:off x="2141650" y="1303650"/>
              <a:ext cx="207675" cy="53600"/>
            </a:xfrm>
            <a:custGeom>
              <a:rect b="b" l="l" r="r" t="t"/>
              <a:pathLst>
                <a:path extrusionOk="0" fill="none" h="2144" w="8307">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5"/>
            <p:cNvSpPr/>
            <p:nvPr/>
          </p:nvSpPr>
          <p:spPr>
            <a:xfrm>
              <a:off x="1934025" y="1001650"/>
              <a:ext cx="207650" cy="331250"/>
            </a:xfrm>
            <a:custGeom>
              <a:rect b="b" l="l" r="r" t="t"/>
              <a:pathLst>
                <a:path extrusionOk="0" fill="none" h="13250" w="8306">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5"/>
            <p:cNvSpPr/>
            <p:nvPr/>
          </p:nvSpPr>
          <p:spPr>
            <a:xfrm>
              <a:off x="2141650" y="1001650"/>
              <a:ext cx="207675" cy="331250"/>
            </a:xfrm>
            <a:custGeom>
              <a:rect b="b" l="l" r="r" t="t"/>
              <a:pathLst>
                <a:path extrusionOk="0" fill="none" h="13250" w="8307">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8" name="Google Shape;118;p15"/>
          <p:cNvSpPr txBox="1"/>
          <p:nvPr/>
        </p:nvSpPr>
        <p:spPr>
          <a:xfrm>
            <a:off x="4688275" y="3808175"/>
            <a:ext cx="3861900" cy="676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Raleway Light"/>
              <a:buChar char="★"/>
            </a:pPr>
            <a:r>
              <a:rPr lang="en">
                <a:latin typeface="Raleway Light"/>
                <a:ea typeface="Raleway Light"/>
                <a:cs typeface="Raleway Light"/>
                <a:sym typeface="Raleway Light"/>
              </a:rPr>
              <a:t>The Chinese Meritocracy system provided more upward mobility than any other government hiring system in the world at the time. </a:t>
            </a:r>
            <a:endParaRPr>
              <a:latin typeface="Raleway Light"/>
              <a:ea typeface="Raleway Light"/>
              <a:cs typeface="Raleway Light"/>
              <a:sym typeface="Raleway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2" name="Shape 122"/>
        <p:cNvGrpSpPr/>
        <p:nvPr/>
      </p:nvGrpSpPr>
      <p:grpSpPr>
        <a:xfrm>
          <a:off x="0" y="0"/>
          <a:ext cx="0" cy="0"/>
          <a:chOff x="0" y="0"/>
          <a:chExt cx="0" cy="0"/>
        </a:xfrm>
      </p:grpSpPr>
      <p:sp>
        <p:nvSpPr>
          <p:cNvPr id="123" name="Google Shape;123;p16"/>
          <p:cNvSpPr txBox="1"/>
          <p:nvPr>
            <p:ph type="title"/>
          </p:nvPr>
        </p:nvSpPr>
        <p:spPr>
          <a:xfrm>
            <a:off x="0" y="257175"/>
            <a:ext cx="4747800" cy="676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t>Innovation</a:t>
            </a:r>
            <a:r>
              <a:rPr lang="en" sz="6000"/>
              <a:t>!</a:t>
            </a:r>
            <a:endParaRPr sz="6000"/>
          </a:p>
        </p:txBody>
      </p:sp>
      <p:sp>
        <p:nvSpPr>
          <p:cNvPr id="124" name="Google Shape;124;p16"/>
          <p:cNvSpPr txBox="1"/>
          <p:nvPr>
            <p:ph idx="1" type="body"/>
          </p:nvPr>
        </p:nvSpPr>
        <p:spPr>
          <a:xfrm>
            <a:off x="148475" y="806725"/>
            <a:ext cx="4193700" cy="3931200"/>
          </a:xfrm>
          <a:prstGeom prst="rect">
            <a:avLst/>
          </a:prstGeom>
        </p:spPr>
        <p:txBody>
          <a:bodyPr anchorCtr="0" anchor="t" bIns="91425" lIns="91425" spcFirstLastPara="1" rIns="91425" wrap="square" tIns="91425">
            <a:noAutofit/>
          </a:bodyPr>
          <a:lstStyle/>
          <a:p>
            <a:pPr indent="0" lvl="0" marL="0" rtl="0" algn="l">
              <a:lnSpc>
                <a:spcPct val="100000"/>
              </a:lnSpc>
              <a:spcBef>
                <a:spcPts val="600"/>
              </a:spcBef>
              <a:spcAft>
                <a:spcPts val="0"/>
              </a:spcAft>
              <a:buClr>
                <a:schemeClr val="dk1"/>
              </a:buClr>
              <a:buSzPts val="1100"/>
              <a:buFont typeface="Arial"/>
              <a:buNone/>
            </a:pPr>
            <a:r>
              <a:rPr lang="en"/>
              <a:t>Song China innovated in many ways: </a:t>
            </a:r>
            <a:endParaRPr/>
          </a:p>
          <a:p>
            <a:pPr indent="-330200" lvl="0" marL="457200" rtl="0" algn="l">
              <a:lnSpc>
                <a:spcPct val="100000"/>
              </a:lnSpc>
              <a:spcBef>
                <a:spcPts val="600"/>
              </a:spcBef>
              <a:spcAft>
                <a:spcPts val="0"/>
              </a:spcAft>
              <a:buSzPts val="1600"/>
              <a:buChar char="∙"/>
            </a:pPr>
            <a:r>
              <a:rPr lang="en"/>
              <a:t> </a:t>
            </a:r>
            <a:r>
              <a:rPr b="1" lang="en" sz="1400">
                <a:latin typeface="Raleway"/>
                <a:ea typeface="Raleway"/>
                <a:cs typeface="Raleway"/>
                <a:sym typeface="Raleway"/>
              </a:rPr>
              <a:t>Grand Canal</a:t>
            </a:r>
            <a:r>
              <a:rPr lang="en" sz="1400"/>
              <a:t>  - Increased Trade - THEY’RE RICH! </a:t>
            </a:r>
            <a:endParaRPr sz="1400"/>
          </a:p>
          <a:p>
            <a:pPr indent="-317500" lvl="0" marL="457200" rtl="0" algn="l">
              <a:lnSpc>
                <a:spcPct val="100000"/>
              </a:lnSpc>
              <a:spcBef>
                <a:spcPts val="0"/>
              </a:spcBef>
              <a:spcAft>
                <a:spcPts val="0"/>
              </a:spcAft>
              <a:buSzPts val="1400"/>
              <a:buChar char="∙"/>
            </a:pPr>
            <a:r>
              <a:rPr b="1" lang="en" sz="1400">
                <a:latin typeface="Raleway"/>
                <a:ea typeface="Raleway"/>
                <a:cs typeface="Raleway"/>
                <a:sym typeface="Raleway"/>
              </a:rPr>
              <a:t>Steel/Iron Production</a:t>
            </a:r>
            <a:r>
              <a:rPr lang="en" sz="1400"/>
              <a:t> - Allowed farm tools to be stronger and more </a:t>
            </a:r>
            <a:r>
              <a:rPr lang="en" sz="1400"/>
              <a:t>efficient</a:t>
            </a:r>
            <a:r>
              <a:rPr lang="en" sz="1400"/>
              <a:t>. </a:t>
            </a:r>
            <a:endParaRPr sz="1400"/>
          </a:p>
          <a:p>
            <a:pPr indent="-317500" lvl="0" marL="457200" rtl="0" algn="l">
              <a:lnSpc>
                <a:spcPct val="100000"/>
              </a:lnSpc>
              <a:spcBef>
                <a:spcPts val="0"/>
              </a:spcBef>
              <a:spcAft>
                <a:spcPts val="0"/>
              </a:spcAft>
              <a:buSzPts val="1400"/>
              <a:buChar char="∙"/>
            </a:pPr>
            <a:r>
              <a:rPr b="1" lang="en" sz="1400">
                <a:latin typeface="Raleway"/>
                <a:ea typeface="Raleway"/>
                <a:cs typeface="Raleway"/>
                <a:sym typeface="Raleway"/>
              </a:rPr>
              <a:t>Champa Rice</a:t>
            </a:r>
            <a:r>
              <a:rPr lang="en" sz="1400"/>
              <a:t> - High caloric rice that grew in dry soil year around created a surplus in food. </a:t>
            </a:r>
            <a:endParaRPr sz="1400"/>
          </a:p>
          <a:p>
            <a:pPr indent="-317500" lvl="0" marL="457200" rtl="0" algn="l">
              <a:lnSpc>
                <a:spcPct val="100000"/>
              </a:lnSpc>
              <a:spcBef>
                <a:spcPts val="0"/>
              </a:spcBef>
              <a:spcAft>
                <a:spcPts val="0"/>
              </a:spcAft>
              <a:buSzPts val="1400"/>
              <a:buChar char="∙"/>
            </a:pPr>
            <a:r>
              <a:rPr lang="en" sz="1400"/>
              <a:t>Created unique porcelain and silk </a:t>
            </a:r>
            <a:r>
              <a:rPr b="1" lang="en" sz="1400">
                <a:latin typeface="Raleway"/>
                <a:ea typeface="Raleway"/>
                <a:cs typeface="Raleway"/>
                <a:sym typeface="Raleway"/>
              </a:rPr>
              <a:t>luxury goods </a:t>
            </a:r>
            <a:r>
              <a:rPr lang="en" sz="1400"/>
              <a:t>that were highly desired trade goods. </a:t>
            </a:r>
            <a:endParaRPr sz="1400"/>
          </a:p>
          <a:p>
            <a:pPr indent="0" lvl="0" marL="0" rtl="0" algn="l">
              <a:lnSpc>
                <a:spcPct val="100000"/>
              </a:lnSpc>
              <a:spcBef>
                <a:spcPts val="600"/>
              </a:spcBef>
              <a:spcAft>
                <a:spcPts val="0"/>
              </a:spcAft>
              <a:buNone/>
            </a:pPr>
            <a:r>
              <a:t/>
            </a:r>
            <a:endParaRPr sz="1400"/>
          </a:p>
          <a:p>
            <a:pPr indent="-317500" lvl="0" marL="457200" rtl="0" algn="l">
              <a:lnSpc>
                <a:spcPct val="100000"/>
              </a:lnSpc>
              <a:spcBef>
                <a:spcPts val="600"/>
              </a:spcBef>
              <a:spcAft>
                <a:spcPts val="0"/>
              </a:spcAft>
              <a:buSzPts val="1400"/>
              <a:buChar char="★"/>
            </a:pPr>
            <a:r>
              <a:rPr lang="en" sz="1400"/>
              <a:t>These innovations allowed fewer people to farm, and more people to become </a:t>
            </a:r>
            <a:r>
              <a:rPr b="1" lang="en" sz="1400">
                <a:latin typeface="Raleway"/>
                <a:ea typeface="Raleway"/>
                <a:cs typeface="Raleway"/>
                <a:sym typeface="Raleway"/>
              </a:rPr>
              <a:t>artisans</a:t>
            </a:r>
            <a:r>
              <a:rPr lang="en" sz="1400"/>
              <a:t> or </a:t>
            </a:r>
            <a:r>
              <a:rPr b="1" lang="en" sz="1400">
                <a:latin typeface="Raleway"/>
                <a:ea typeface="Raleway"/>
                <a:cs typeface="Raleway"/>
                <a:sym typeface="Raleway"/>
              </a:rPr>
              <a:t>laborers</a:t>
            </a:r>
            <a:r>
              <a:rPr lang="en" sz="1400"/>
              <a:t> who lived in </a:t>
            </a:r>
            <a:r>
              <a:rPr b="1" lang="en" sz="1400">
                <a:latin typeface="Raleway"/>
                <a:ea typeface="Raleway"/>
                <a:cs typeface="Raleway"/>
                <a:sym typeface="Raleway"/>
              </a:rPr>
              <a:t>urban areas</a:t>
            </a:r>
            <a:r>
              <a:rPr lang="en" sz="1400"/>
              <a:t>. </a:t>
            </a:r>
            <a:endParaRPr sz="1400"/>
          </a:p>
          <a:p>
            <a:pPr indent="-317500" lvl="1" marL="914400" rtl="0" algn="l">
              <a:lnSpc>
                <a:spcPct val="100000"/>
              </a:lnSpc>
              <a:spcBef>
                <a:spcPts val="0"/>
              </a:spcBef>
              <a:spcAft>
                <a:spcPts val="0"/>
              </a:spcAft>
              <a:buSzPts val="1400"/>
              <a:buChar char="○"/>
            </a:pPr>
            <a:r>
              <a:rPr lang="en" sz="1400"/>
              <a:t>This is called </a:t>
            </a:r>
            <a:r>
              <a:rPr b="1" lang="en" sz="1400">
                <a:latin typeface="Raleway"/>
                <a:ea typeface="Raleway"/>
                <a:cs typeface="Raleway"/>
                <a:sym typeface="Raleway"/>
              </a:rPr>
              <a:t>proto-</a:t>
            </a:r>
            <a:r>
              <a:rPr b="1" lang="en" sz="1400">
                <a:latin typeface="Raleway"/>
                <a:ea typeface="Raleway"/>
                <a:cs typeface="Raleway"/>
                <a:sym typeface="Raleway"/>
              </a:rPr>
              <a:t>industrialization</a:t>
            </a:r>
            <a:r>
              <a:rPr b="1" lang="en" sz="1400">
                <a:latin typeface="Raleway"/>
                <a:ea typeface="Raleway"/>
                <a:cs typeface="Raleway"/>
                <a:sym typeface="Raleway"/>
              </a:rPr>
              <a:t>. </a:t>
            </a:r>
            <a:endParaRPr b="1" sz="1400">
              <a:latin typeface="Raleway"/>
              <a:ea typeface="Raleway"/>
              <a:cs typeface="Raleway"/>
              <a:sym typeface="Raleway"/>
            </a:endParaRPr>
          </a:p>
        </p:txBody>
      </p:sp>
      <p:sp>
        <p:nvSpPr>
          <p:cNvPr id="125" name="Google Shape;125;p16"/>
          <p:cNvSpPr txBox="1"/>
          <p:nvPr>
            <p:ph idx="12" type="sldNum"/>
          </p:nvPr>
        </p:nvSpPr>
        <p:spPr>
          <a:xfrm>
            <a:off x="595675" y="4813750"/>
            <a:ext cx="33891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26" name="Google Shape;126;p16"/>
          <p:cNvPicPr preferRelativeResize="0"/>
          <p:nvPr/>
        </p:nvPicPr>
        <p:blipFill>
          <a:blip r:embed="rId4">
            <a:alphaModFix/>
          </a:blip>
          <a:stretch>
            <a:fillRect/>
          </a:stretch>
        </p:blipFill>
        <p:spPr>
          <a:xfrm>
            <a:off x="4550025" y="0"/>
            <a:ext cx="4593974" cy="2467550"/>
          </a:xfrm>
          <a:prstGeom prst="rect">
            <a:avLst/>
          </a:prstGeom>
          <a:noFill/>
          <a:ln>
            <a:noFill/>
          </a:ln>
        </p:spPr>
      </p:pic>
      <p:pic>
        <p:nvPicPr>
          <p:cNvPr id="127" name="Google Shape;127;p16"/>
          <p:cNvPicPr preferRelativeResize="0"/>
          <p:nvPr/>
        </p:nvPicPr>
        <p:blipFill>
          <a:blip r:embed="rId5">
            <a:alphaModFix/>
          </a:blip>
          <a:stretch>
            <a:fillRect/>
          </a:stretch>
        </p:blipFill>
        <p:spPr>
          <a:xfrm>
            <a:off x="4550025" y="2412225"/>
            <a:ext cx="4593974" cy="2731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17"/>
          <p:cNvSpPr txBox="1"/>
          <p:nvPr>
            <p:ph type="title"/>
          </p:nvPr>
        </p:nvSpPr>
        <p:spPr>
          <a:xfrm>
            <a:off x="0" y="118700"/>
            <a:ext cx="3393300" cy="329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Religion in Song China</a:t>
            </a:r>
            <a:endParaRPr/>
          </a:p>
        </p:txBody>
      </p:sp>
      <p:sp>
        <p:nvSpPr>
          <p:cNvPr id="133" name="Google Shape;133;p17"/>
          <p:cNvSpPr txBox="1"/>
          <p:nvPr>
            <p:ph idx="1" type="body"/>
          </p:nvPr>
        </p:nvSpPr>
        <p:spPr>
          <a:xfrm>
            <a:off x="54775" y="300025"/>
            <a:ext cx="4470900" cy="2651700"/>
          </a:xfrm>
          <a:prstGeom prst="rect">
            <a:avLst/>
          </a:prstGeom>
        </p:spPr>
        <p:txBody>
          <a:bodyPr anchorCtr="0" anchor="t" bIns="91425" lIns="91425" spcFirstLastPara="1" rIns="91425" wrap="square" tIns="91425">
            <a:noAutofit/>
          </a:bodyPr>
          <a:lstStyle/>
          <a:p>
            <a:pPr indent="-304800" lvl="0" marL="457200" rtl="0" algn="l">
              <a:spcBef>
                <a:spcPts val="600"/>
              </a:spcBef>
              <a:spcAft>
                <a:spcPts val="0"/>
              </a:spcAft>
              <a:buSzPts val="1200"/>
              <a:buAutoNum type="arabicPeriod"/>
            </a:pPr>
            <a:r>
              <a:rPr b="1" lang="en" sz="1200">
                <a:latin typeface="Raleway"/>
                <a:ea typeface="Raleway"/>
                <a:cs typeface="Raleway"/>
                <a:sym typeface="Raleway"/>
              </a:rPr>
              <a:t>Confucianism</a:t>
            </a:r>
            <a:r>
              <a:rPr lang="en" sz="1200"/>
              <a:t> - The first major religion in Song China, Confucianism emphasized </a:t>
            </a:r>
            <a:r>
              <a:rPr b="1" lang="en" sz="1200">
                <a:latin typeface="Raleway"/>
                <a:ea typeface="Raleway"/>
                <a:cs typeface="Raleway"/>
                <a:sym typeface="Raleway"/>
              </a:rPr>
              <a:t>filial piety </a:t>
            </a:r>
            <a:endParaRPr sz="1200"/>
          </a:p>
          <a:p>
            <a:pPr indent="-304800" lvl="1" marL="914400" rtl="0" algn="l">
              <a:spcBef>
                <a:spcPts val="0"/>
              </a:spcBef>
              <a:spcAft>
                <a:spcPts val="0"/>
              </a:spcAft>
              <a:buSzPts val="1200"/>
              <a:buAutoNum type="alphaLcPeriod"/>
            </a:pPr>
            <a:r>
              <a:rPr lang="en" sz="1200"/>
              <a:t>This was the idea the men were the head of the household and their needs came first. </a:t>
            </a:r>
            <a:endParaRPr sz="1200"/>
          </a:p>
          <a:p>
            <a:pPr indent="-304800" lvl="1" marL="914400" rtl="0" algn="l">
              <a:spcBef>
                <a:spcPts val="0"/>
              </a:spcBef>
              <a:spcAft>
                <a:spcPts val="0"/>
              </a:spcAft>
              <a:buSzPts val="1200"/>
              <a:buAutoNum type="alphaLcPeriod"/>
            </a:pPr>
            <a:r>
              <a:rPr lang="en" sz="1200"/>
              <a:t>When new religions entered China, the government was hesitant to give up Confucianism and this idea. </a:t>
            </a:r>
            <a:endParaRPr sz="1200"/>
          </a:p>
          <a:p>
            <a:pPr indent="-304800" lvl="0" marL="457200" rtl="0" algn="l">
              <a:spcBef>
                <a:spcPts val="0"/>
              </a:spcBef>
              <a:spcAft>
                <a:spcPts val="0"/>
              </a:spcAft>
              <a:buSzPts val="1200"/>
              <a:buFont typeface="Raleway"/>
              <a:buAutoNum type="arabicPeriod"/>
            </a:pPr>
            <a:r>
              <a:rPr b="1" lang="en" sz="1200">
                <a:latin typeface="Raleway"/>
                <a:ea typeface="Raleway"/>
                <a:cs typeface="Raleway"/>
                <a:sym typeface="Raleway"/>
              </a:rPr>
              <a:t>Buddhism</a:t>
            </a:r>
            <a:r>
              <a:rPr lang="en" sz="1200"/>
              <a:t> - Came to China on the SIlk Road </a:t>
            </a:r>
            <a:endParaRPr sz="1200"/>
          </a:p>
          <a:p>
            <a:pPr indent="-304800" lvl="1" marL="914400" rtl="0" algn="l">
              <a:spcBef>
                <a:spcPts val="0"/>
              </a:spcBef>
              <a:spcAft>
                <a:spcPts val="0"/>
              </a:spcAft>
              <a:buSzPts val="1200"/>
              <a:buAutoNum type="alphaLcPeriod"/>
            </a:pPr>
            <a:r>
              <a:rPr lang="en" sz="1200"/>
              <a:t>Combined with Taoism to create </a:t>
            </a:r>
            <a:r>
              <a:rPr b="1" lang="en" sz="1200">
                <a:latin typeface="Raleway"/>
                <a:ea typeface="Raleway"/>
                <a:cs typeface="Raleway"/>
                <a:sym typeface="Raleway"/>
              </a:rPr>
              <a:t>Zen-Buddhism</a:t>
            </a:r>
            <a:r>
              <a:rPr lang="en" sz="1200"/>
              <a:t>. </a:t>
            </a:r>
            <a:endParaRPr sz="1200"/>
          </a:p>
          <a:p>
            <a:pPr indent="-304800" lvl="1" marL="914400" rtl="0" algn="l">
              <a:spcBef>
                <a:spcPts val="0"/>
              </a:spcBef>
              <a:spcAft>
                <a:spcPts val="0"/>
              </a:spcAft>
              <a:buSzPts val="1200"/>
              <a:buAutoNum type="alphaLcPeriod"/>
            </a:pPr>
            <a:r>
              <a:rPr lang="en" sz="1200"/>
              <a:t>Popular among Chinese people, but resisted by the Confucianists. </a:t>
            </a:r>
            <a:endParaRPr sz="1200"/>
          </a:p>
          <a:p>
            <a:pPr indent="-304800" lvl="0" marL="457200" rtl="0" algn="l">
              <a:spcBef>
                <a:spcPts val="0"/>
              </a:spcBef>
              <a:spcAft>
                <a:spcPts val="0"/>
              </a:spcAft>
              <a:buSzPts val="1200"/>
              <a:buFont typeface="Raleway"/>
              <a:buAutoNum type="arabicPeriod"/>
            </a:pPr>
            <a:r>
              <a:rPr b="1" lang="en" sz="1200">
                <a:latin typeface="Raleway"/>
                <a:ea typeface="Raleway"/>
                <a:cs typeface="Raleway"/>
                <a:sym typeface="Raleway"/>
              </a:rPr>
              <a:t>Neo-Confucianism </a:t>
            </a:r>
            <a:r>
              <a:rPr lang="en" sz="1200"/>
              <a:t> - Rose in Song China as a response to the rise of Buddhism </a:t>
            </a:r>
            <a:endParaRPr sz="1200"/>
          </a:p>
          <a:p>
            <a:pPr indent="-304800" lvl="0" marL="457200" rtl="0" algn="l">
              <a:spcBef>
                <a:spcPts val="0"/>
              </a:spcBef>
              <a:spcAft>
                <a:spcPts val="0"/>
              </a:spcAft>
              <a:buSzPts val="1200"/>
              <a:buChar char="★"/>
            </a:pPr>
            <a:r>
              <a:rPr lang="en" sz="1200"/>
              <a:t>Each of these impacted local areas like Korea, Japan, and Vietnam. </a:t>
            </a:r>
            <a:endParaRPr sz="1200"/>
          </a:p>
        </p:txBody>
      </p:sp>
      <p:sp>
        <p:nvSpPr>
          <p:cNvPr id="134" name="Google Shape;134;p17"/>
          <p:cNvSpPr txBox="1"/>
          <p:nvPr>
            <p:ph idx="12" type="sldNum"/>
          </p:nvPr>
        </p:nvSpPr>
        <p:spPr>
          <a:xfrm>
            <a:off x="595675" y="4813750"/>
            <a:ext cx="33891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135" name="Google Shape;135;p17"/>
          <p:cNvGrpSpPr/>
          <p:nvPr/>
        </p:nvGrpSpPr>
        <p:grpSpPr>
          <a:xfrm>
            <a:off x="6327575" y="2125756"/>
            <a:ext cx="1071545" cy="891984"/>
            <a:chOff x="1247825" y="322750"/>
            <a:chExt cx="443300" cy="369000"/>
          </a:xfrm>
        </p:grpSpPr>
        <p:sp>
          <p:nvSpPr>
            <p:cNvPr id="136" name="Google Shape;136;p17"/>
            <p:cNvSpPr/>
            <p:nvPr/>
          </p:nvSpPr>
          <p:spPr>
            <a:xfrm>
              <a:off x="1247825" y="322750"/>
              <a:ext cx="443300" cy="369000"/>
            </a:xfrm>
            <a:custGeom>
              <a:rect b="b" l="l" r="r" t="t"/>
              <a:pathLst>
                <a:path extrusionOk="0" fill="none" h="14760" w="17732">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7"/>
            <p:cNvSpPr/>
            <p:nvPr/>
          </p:nvSpPr>
          <p:spPr>
            <a:xfrm>
              <a:off x="1398225" y="386675"/>
              <a:ext cx="142500" cy="25"/>
            </a:xfrm>
            <a:custGeom>
              <a:rect b="b" l="l" r="r" t="t"/>
              <a:pathLst>
                <a:path extrusionOk="0" fill="none" h="1" w="5700">
                  <a:moveTo>
                    <a:pt x="5700" y="1"/>
                  </a:moveTo>
                  <a:lnTo>
                    <a:pt x="1" y="1"/>
                  </a:lnTo>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7"/>
            <p:cNvSpPr/>
            <p:nvPr/>
          </p:nvSpPr>
          <p:spPr>
            <a:xfrm>
              <a:off x="1370225" y="450000"/>
              <a:ext cx="198500" cy="197900"/>
            </a:xfrm>
            <a:custGeom>
              <a:rect b="b" l="l" r="r" t="t"/>
              <a:pathLst>
                <a:path extrusionOk="0" fill="none" h="7916" w="794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7"/>
            <p:cNvSpPr/>
            <p:nvPr/>
          </p:nvSpPr>
          <p:spPr>
            <a:xfrm>
              <a:off x="1403100" y="482875"/>
              <a:ext cx="132750" cy="132150"/>
            </a:xfrm>
            <a:custGeom>
              <a:rect b="b" l="l" r="r" t="t"/>
              <a:pathLst>
                <a:path extrusionOk="0" fill="none" h="5286" w="531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7"/>
            <p:cNvSpPr/>
            <p:nvPr/>
          </p:nvSpPr>
          <p:spPr>
            <a:xfrm>
              <a:off x="1588800" y="435400"/>
              <a:ext cx="66400" cy="43850"/>
            </a:xfrm>
            <a:custGeom>
              <a:rect b="b" l="l" r="r" t="t"/>
              <a:pathLst>
                <a:path extrusionOk="0" fill="none" h="1754" w="2656">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141" name="Google Shape;141;p17"/>
          <p:cNvGraphicFramePr/>
          <p:nvPr/>
        </p:nvGraphicFramePr>
        <p:xfrm>
          <a:off x="5893225" y="118700"/>
          <a:ext cx="3000000" cy="3000000"/>
        </p:xfrm>
        <a:graphic>
          <a:graphicData uri="http://schemas.openxmlformats.org/drawingml/2006/table">
            <a:tbl>
              <a:tblPr>
                <a:noFill/>
                <a:tableStyleId>{C5DD622B-BF83-44BC-BBD3-1B6B5B6723BF}</a:tableStyleId>
              </a:tblPr>
              <a:tblGrid>
                <a:gridCol w="2268600"/>
              </a:tblGrid>
              <a:tr h="1459125">
                <a:tc>
                  <a:txBody>
                    <a:bodyPr/>
                    <a:lstStyle/>
                    <a:p>
                      <a:pPr indent="0" lvl="0" marL="0" rtl="0" algn="ctr">
                        <a:spcBef>
                          <a:spcPts val="0"/>
                        </a:spcBef>
                        <a:spcAft>
                          <a:spcPts val="0"/>
                        </a:spcAft>
                        <a:buNone/>
                      </a:pPr>
                      <a:r>
                        <a:rPr lang="en">
                          <a:latin typeface="Frank Ruhl Libre"/>
                          <a:ea typeface="Frank Ruhl Libre"/>
                          <a:cs typeface="Frank Ruhl Libre"/>
                          <a:sym typeface="Frank Ruhl Libre"/>
                        </a:rPr>
                        <a:t>Confucianism, Buddhism, and Neo-Confucianism spread around Asia through trade and brought with it new ideas, art, and architecture. </a:t>
                      </a:r>
                      <a:endParaRPr>
                        <a:latin typeface="Frank Ruhl Libre"/>
                        <a:ea typeface="Frank Ruhl Libre"/>
                        <a:cs typeface="Frank Ruhl Libre"/>
                        <a:sym typeface="Frank Ruhl Libre"/>
                      </a:endParaRPr>
                    </a:p>
                  </a:txBody>
                  <a:tcPr marT="91425" marB="91425" marR="91425" marL="91425">
                    <a:solidFill>
                      <a:srgbClr val="D9D9D9"/>
                    </a:solidFill>
                  </a:tcPr>
                </a:tc>
              </a:tr>
            </a:tbl>
          </a:graphicData>
        </a:graphic>
      </p:graphicFrame>
      <p:pic>
        <p:nvPicPr>
          <p:cNvPr id="142" name="Google Shape;142;p17"/>
          <p:cNvPicPr preferRelativeResize="0"/>
          <p:nvPr/>
        </p:nvPicPr>
        <p:blipFill>
          <a:blip r:embed="rId3">
            <a:alphaModFix/>
          </a:blip>
          <a:stretch>
            <a:fillRect/>
          </a:stretch>
        </p:blipFill>
        <p:spPr>
          <a:xfrm>
            <a:off x="5935488" y="1796050"/>
            <a:ext cx="2184081" cy="3017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18"/>
          <p:cNvSpPr txBox="1"/>
          <p:nvPr>
            <p:ph type="title"/>
          </p:nvPr>
        </p:nvSpPr>
        <p:spPr>
          <a:xfrm>
            <a:off x="593575" y="0"/>
            <a:ext cx="7956600" cy="67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Topic 1.1 - Song China </a:t>
            </a:r>
            <a:endParaRPr/>
          </a:p>
        </p:txBody>
      </p:sp>
      <p:sp>
        <p:nvSpPr>
          <p:cNvPr id="148" name="Google Shape;148;p18"/>
          <p:cNvSpPr txBox="1"/>
          <p:nvPr>
            <p:ph idx="2" type="body"/>
          </p:nvPr>
        </p:nvSpPr>
        <p:spPr>
          <a:xfrm>
            <a:off x="4688275" y="1507175"/>
            <a:ext cx="4372200" cy="3306600"/>
          </a:xfrm>
          <a:prstGeom prst="rect">
            <a:avLst/>
          </a:prstGeom>
        </p:spPr>
        <p:txBody>
          <a:bodyPr anchorCtr="0" anchor="t" bIns="91425" lIns="91425" spcFirstLastPara="1" rIns="91425" wrap="square" tIns="91425">
            <a:noAutofit/>
          </a:bodyPr>
          <a:lstStyle/>
          <a:p>
            <a:pPr indent="0" lvl="0" marL="0" rtl="0" algn="l">
              <a:lnSpc>
                <a:spcPct val="100000"/>
              </a:lnSpc>
              <a:spcBef>
                <a:spcPts val="600"/>
              </a:spcBef>
              <a:spcAft>
                <a:spcPts val="0"/>
              </a:spcAft>
              <a:buNone/>
            </a:pPr>
            <a:r>
              <a:rPr b="1" lang="en" sz="1200" u="sng"/>
              <a:t>Tributary System:</a:t>
            </a:r>
            <a:endParaRPr sz="1200" u="sng">
              <a:solidFill>
                <a:srgbClr val="111111"/>
              </a:solidFill>
            </a:endParaRPr>
          </a:p>
          <a:p>
            <a:pPr indent="-304800" lvl="0" marL="457200" rtl="0" algn="l">
              <a:lnSpc>
                <a:spcPct val="100000"/>
              </a:lnSpc>
              <a:spcBef>
                <a:spcPts val="600"/>
              </a:spcBef>
              <a:spcAft>
                <a:spcPts val="0"/>
              </a:spcAft>
              <a:buClr>
                <a:srgbClr val="111111"/>
              </a:buClr>
              <a:buSzPts val="1200"/>
              <a:buChar char="∙"/>
            </a:pPr>
            <a:r>
              <a:rPr lang="en" sz="1200"/>
              <a:t>States surrounding China had to pay a </a:t>
            </a:r>
            <a:r>
              <a:rPr b="1" lang="en" sz="1200">
                <a:latin typeface="Raleway"/>
                <a:ea typeface="Raleway"/>
                <a:cs typeface="Raleway"/>
                <a:sym typeface="Raleway"/>
              </a:rPr>
              <a:t>tribute</a:t>
            </a:r>
            <a:r>
              <a:rPr lang="en" sz="1200"/>
              <a:t> to China in the form of money or goods. </a:t>
            </a:r>
            <a:endParaRPr sz="1200"/>
          </a:p>
          <a:p>
            <a:pPr indent="-304800" lvl="1" marL="914400" rtl="0" algn="l">
              <a:lnSpc>
                <a:spcPct val="100000"/>
              </a:lnSpc>
              <a:spcBef>
                <a:spcPts val="0"/>
              </a:spcBef>
              <a:spcAft>
                <a:spcPts val="0"/>
              </a:spcAft>
              <a:buSzPts val="1200"/>
              <a:buChar char="∙"/>
            </a:pPr>
            <a:r>
              <a:rPr lang="en" sz="1200"/>
              <a:t>This continued to increase Chinese prosperity. </a:t>
            </a:r>
            <a:endParaRPr sz="1200"/>
          </a:p>
          <a:p>
            <a:pPr indent="0" lvl="0" marL="0" rtl="0" algn="l">
              <a:lnSpc>
                <a:spcPct val="100000"/>
              </a:lnSpc>
              <a:spcBef>
                <a:spcPts val="600"/>
              </a:spcBef>
              <a:spcAft>
                <a:spcPts val="0"/>
              </a:spcAft>
              <a:buNone/>
            </a:pPr>
            <a:r>
              <a:rPr lang="en" sz="1200" u="sng"/>
              <a:t>Japan, Korea, and Vietnam</a:t>
            </a:r>
            <a:r>
              <a:rPr lang="en" sz="1200"/>
              <a:t>: </a:t>
            </a:r>
            <a:endParaRPr sz="1200"/>
          </a:p>
          <a:p>
            <a:pPr indent="-304800" lvl="0" marL="457200" rtl="0" algn="l">
              <a:lnSpc>
                <a:spcPct val="100000"/>
              </a:lnSpc>
              <a:spcBef>
                <a:spcPts val="600"/>
              </a:spcBef>
              <a:spcAft>
                <a:spcPts val="0"/>
              </a:spcAft>
              <a:buSzPts val="1200"/>
              <a:buChar char="∙"/>
            </a:pPr>
            <a:r>
              <a:rPr lang="en" sz="1200"/>
              <a:t>These regions were heavily influenced by China. </a:t>
            </a:r>
            <a:endParaRPr sz="1200"/>
          </a:p>
          <a:p>
            <a:pPr indent="-304800" lvl="0" marL="457200" rtl="0" algn="l">
              <a:lnSpc>
                <a:spcPct val="100000"/>
              </a:lnSpc>
              <a:spcBef>
                <a:spcPts val="0"/>
              </a:spcBef>
              <a:spcAft>
                <a:spcPts val="0"/>
              </a:spcAft>
              <a:buSzPts val="1200"/>
              <a:buChar char="∙"/>
            </a:pPr>
            <a:r>
              <a:rPr b="1" lang="en" sz="1200">
                <a:latin typeface="Raleway"/>
                <a:ea typeface="Raleway"/>
                <a:cs typeface="Raleway"/>
                <a:sym typeface="Raleway"/>
              </a:rPr>
              <a:t>Japan</a:t>
            </a:r>
            <a:r>
              <a:rPr lang="en" sz="1200"/>
              <a:t> - adopted Buddhism and Confucianism, but was not as centrally governed. </a:t>
            </a:r>
            <a:endParaRPr sz="1200"/>
          </a:p>
          <a:p>
            <a:pPr indent="-304800" lvl="0" marL="457200" rtl="0" algn="l">
              <a:lnSpc>
                <a:spcPct val="100000"/>
              </a:lnSpc>
              <a:spcBef>
                <a:spcPts val="0"/>
              </a:spcBef>
              <a:spcAft>
                <a:spcPts val="0"/>
              </a:spcAft>
              <a:buSzPts val="1200"/>
              <a:buChar char="∙"/>
            </a:pPr>
            <a:r>
              <a:rPr b="1" lang="en" sz="1200">
                <a:latin typeface="Raleway"/>
                <a:ea typeface="Raleway"/>
                <a:cs typeface="Raleway"/>
                <a:sym typeface="Raleway"/>
              </a:rPr>
              <a:t>Korea</a:t>
            </a:r>
            <a:r>
              <a:rPr lang="en" sz="1200"/>
              <a:t> was very close to China with a centralized system of government and the use of Confucianism and Buddhism. </a:t>
            </a:r>
            <a:endParaRPr sz="1200"/>
          </a:p>
          <a:p>
            <a:pPr indent="-304800" lvl="0" marL="457200" rtl="0" algn="l">
              <a:lnSpc>
                <a:spcPct val="100000"/>
              </a:lnSpc>
              <a:spcBef>
                <a:spcPts val="0"/>
              </a:spcBef>
              <a:spcAft>
                <a:spcPts val="0"/>
              </a:spcAft>
              <a:buSzPts val="1200"/>
              <a:buChar char="∙"/>
            </a:pPr>
            <a:r>
              <a:rPr b="1" lang="en" sz="1200">
                <a:latin typeface="Raleway"/>
                <a:ea typeface="Raleway"/>
                <a:cs typeface="Raleway"/>
                <a:sym typeface="Raleway"/>
              </a:rPr>
              <a:t>Vietnam</a:t>
            </a:r>
            <a:r>
              <a:rPr lang="en" sz="1200"/>
              <a:t> adapted the Chinese system of writing, but resisted </a:t>
            </a:r>
            <a:r>
              <a:rPr b="1" lang="en" sz="1200">
                <a:latin typeface="Raleway"/>
                <a:ea typeface="Raleway"/>
                <a:cs typeface="Raleway"/>
                <a:sym typeface="Raleway"/>
              </a:rPr>
              <a:t>sinification</a:t>
            </a:r>
            <a:r>
              <a:rPr lang="en" sz="1200"/>
              <a:t> due to their unique views on the family and culture. </a:t>
            </a:r>
            <a:endParaRPr sz="1200"/>
          </a:p>
          <a:p>
            <a:pPr indent="-304800" lvl="0" marL="457200" rtl="0" algn="l">
              <a:lnSpc>
                <a:spcPct val="100000"/>
              </a:lnSpc>
              <a:spcBef>
                <a:spcPts val="0"/>
              </a:spcBef>
              <a:spcAft>
                <a:spcPts val="0"/>
              </a:spcAft>
              <a:buSzPts val="1200"/>
              <a:buChar char="∙"/>
            </a:pPr>
            <a:r>
              <a:t/>
            </a:r>
            <a:endParaRPr sz="1200"/>
          </a:p>
        </p:txBody>
      </p:sp>
      <p:sp>
        <p:nvSpPr>
          <p:cNvPr id="149" name="Google Shape;149;p18"/>
          <p:cNvSpPr txBox="1"/>
          <p:nvPr>
            <p:ph idx="1" type="body"/>
          </p:nvPr>
        </p:nvSpPr>
        <p:spPr>
          <a:xfrm>
            <a:off x="593587" y="1507175"/>
            <a:ext cx="3861900" cy="2651700"/>
          </a:xfrm>
          <a:prstGeom prst="rect">
            <a:avLst/>
          </a:prstGeom>
        </p:spPr>
        <p:txBody>
          <a:bodyPr anchorCtr="0" anchor="t" bIns="91425" lIns="91425" spcFirstLastPara="1" rIns="91425" wrap="square" tIns="91425">
            <a:noAutofit/>
          </a:bodyPr>
          <a:lstStyle/>
          <a:p>
            <a:pPr indent="0" lvl="0" marL="0" rtl="0" algn="l">
              <a:lnSpc>
                <a:spcPct val="100000"/>
              </a:lnSpc>
              <a:spcBef>
                <a:spcPts val="600"/>
              </a:spcBef>
              <a:spcAft>
                <a:spcPts val="0"/>
              </a:spcAft>
              <a:buClr>
                <a:schemeClr val="dk1"/>
              </a:buClr>
              <a:buSzPts val="1100"/>
              <a:buFont typeface="Arial"/>
              <a:buNone/>
            </a:pPr>
            <a:r>
              <a:rPr b="1" lang="en" sz="1200" u="sng"/>
              <a:t>Social Stratification </a:t>
            </a:r>
            <a:endParaRPr sz="1200" u="sng">
              <a:solidFill>
                <a:srgbClr val="111111"/>
              </a:solidFill>
            </a:endParaRPr>
          </a:p>
          <a:p>
            <a:pPr indent="-311150" lvl="0" marL="457200" rtl="0" algn="l">
              <a:lnSpc>
                <a:spcPct val="100000"/>
              </a:lnSpc>
              <a:spcBef>
                <a:spcPts val="600"/>
              </a:spcBef>
              <a:spcAft>
                <a:spcPts val="0"/>
              </a:spcAft>
              <a:buSzPts val="1300"/>
              <a:buChar char="∙"/>
            </a:pPr>
            <a:r>
              <a:rPr lang="en" sz="1300"/>
              <a:t>Song China was the most </a:t>
            </a:r>
            <a:r>
              <a:rPr b="1" lang="en" sz="1300">
                <a:latin typeface="Raleway"/>
                <a:ea typeface="Raleway"/>
                <a:cs typeface="Raleway"/>
                <a:sym typeface="Raleway"/>
              </a:rPr>
              <a:t>urbanized</a:t>
            </a:r>
            <a:r>
              <a:rPr lang="en" sz="1300"/>
              <a:t> land in the world! </a:t>
            </a:r>
            <a:endParaRPr sz="1300"/>
          </a:p>
          <a:p>
            <a:pPr indent="-311150" lvl="0" marL="457200" rtl="0" algn="l">
              <a:lnSpc>
                <a:spcPct val="100000"/>
              </a:lnSpc>
              <a:spcBef>
                <a:spcPts val="0"/>
              </a:spcBef>
              <a:spcAft>
                <a:spcPts val="0"/>
              </a:spcAft>
              <a:buSzPts val="1300"/>
              <a:buChar char="∙"/>
            </a:pPr>
            <a:r>
              <a:rPr lang="en" sz="1300"/>
              <a:t>There was some social mobility in China, with the emperor at the top, the </a:t>
            </a:r>
            <a:r>
              <a:rPr b="1" lang="en" sz="1300">
                <a:latin typeface="Raleway"/>
                <a:ea typeface="Raleway"/>
                <a:cs typeface="Raleway"/>
                <a:sym typeface="Raleway"/>
              </a:rPr>
              <a:t>scholar gentry</a:t>
            </a:r>
            <a:r>
              <a:rPr lang="en" sz="1300"/>
              <a:t> (those educated in Confucian philosophy) up next, followed by farmers, artisans and craftsmen, and the merchant class. At the bottom were peasants and the poor.  </a:t>
            </a:r>
            <a:endParaRPr sz="1300"/>
          </a:p>
          <a:p>
            <a:pPr indent="-311150" lvl="0" marL="457200" rtl="0" algn="l">
              <a:lnSpc>
                <a:spcPct val="100000"/>
              </a:lnSpc>
              <a:spcBef>
                <a:spcPts val="0"/>
              </a:spcBef>
              <a:spcAft>
                <a:spcPts val="0"/>
              </a:spcAft>
              <a:buSzPts val="1300"/>
              <a:buFont typeface="Raleway"/>
              <a:buChar char="∙"/>
            </a:pPr>
            <a:r>
              <a:rPr b="1" lang="en" sz="1300">
                <a:latin typeface="Raleway"/>
                <a:ea typeface="Raleway"/>
                <a:cs typeface="Raleway"/>
                <a:sym typeface="Raleway"/>
              </a:rPr>
              <a:t>Women</a:t>
            </a:r>
            <a:r>
              <a:rPr lang="en" sz="1300"/>
              <a:t> deferred to men for all things. </a:t>
            </a:r>
            <a:endParaRPr sz="1300"/>
          </a:p>
          <a:p>
            <a:pPr indent="-311150" lvl="1" marL="914400" rtl="0" algn="l">
              <a:lnSpc>
                <a:spcPct val="100000"/>
              </a:lnSpc>
              <a:spcBef>
                <a:spcPts val="0"/>
              </a:spcBef>
              <a:spcAft>
                <a:spcPts val="0"/>
              </a:spcAft>
              <a:buSzPts val="1300"/>
              <a:buFont typeface="Raleway"/>
              <a:buChar char="∙"/>
            </a:pPr>
            <a:r>
              <a:rPr b="1" lang="en" sz="1300">
                <a:latin typeface="Raleway"/>
                <a:ea typeface="Raleway"/>
                <a:cs typeface="Raleway"/>
                <a:sym typeface="Raleway"/>
              </a:rPr>
              <a:t>Foot Binding</a:t>
            </a:r>
            <a:endParaRPr sz="1300"/>
          </a:p>
        </p:txBody>
      </p:sp>
      <p:sp>
        <p:nvSpPr>
          <p:cNvPr id="150" name="Google Shape;150;p18"/>
          <p:cNvSpPr txBox="1"/>
          <p:nvPr>
            <p:ph idx="2" type="body"/>
          </p:nvPr>
        </p:nvSpPr>
        <p:spPr>
          <a:xfrm>
            <a:off x="-676800" y="3102875"/>
            <a:ext cx="676800" cy="329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1200">
              <a:solidFill>
                <a:srgbClr val="666666"/>
              </a:solidFill>
            </a:endParaRPr>
          </a:p>
          <a:p>
            <a:pPr indent="0" lvl="0" marL="0" rtl="0" algn="l">
              <a:lnSpc>
                <a:spcPct val="100000"/>
              </a:lnSpc>
              <a:spcBef>
                <a:spcPts val="0"/>
              </a:spcBef>
              <a:spcAft>
                <a:spcPts val="0"/>
              </a:spcAft>
              <a:buClr>
                <a:schemeClr val="dk1"/>
              </a:buClr>
              <a:buSzPts val="1100"/>
              <a:buFont typeface="Arial"/>
              <a:buNone/>
            </a:pPr>
            <a:r>
              <a:t/>
            </a:r>
            <a:endParaRPr sz="1200">
              <a:solidFill>
                <a:srgbClr val="666666"/>
              </a:solidFill>
            </a:endParaRPr>
          </a:p>
          <a:p>
            <a:pPr indent="0" lvl="0" marL="0" rtl="0" algn="l">
              <a:lnSpc>
                <a:spcPct val="100000"/>
              </a:lnSpc>
              <a:spcBef>
                <a:spcPts val="0"/>
              </a:spcBef>
              <a:spcAft>
                <a:spcPts val="0"/>
              </a:spcAft>
              <a:buNone/>
            </a:pPr>
            <a:r>
              <a:t/>
            </a:r>
            <a:endParaRPr sz="1200">
              <a:solidFill>
                <a:srgbClr val="666666"/>
              </a:solidFill>
            </a:endParaRPr>
          </a:p>
        </p:txBody>
      </p:sp>
      <p:sp>
        <p:nvSpPr>
          <p:cNvPr id="151" name="Google Shape;151;p18"/>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152" name="Google Shape;152;p18"/>
          <p:cNvGrpSpPr/>
          <p:nvPr/>
        </p:nvGrpSpPr>
        <p:grpSpPr>
          <a:xfrm>
            <a:off x="4397465" y="881213"/>
            <a:ext cx="349060" cy="298882"/>
            <a:chOff x="1934025" y="1001650"/>
            <a:chExt cx="415300" cy="355600"/>
          </a:xfrm>
        </p:grpSpPr>
        <p:sp>
          <p:nvSpPr>
            <p:cNvPr id="153" name="Google Shape;153;p18"/>
            <p:cNvSpPr/>
            <p:nvPr/>
          </p:nvSpPr>
          <p:spPr>
            <a:xfrm>
              <a:off x="1934025" y="1303650"/>
              <a:ext cx="207650" cy="53600"/>
            </a:xfrm>
            <a:custGeom>
              <a:rect b="b" l="l" r="r" t="t"/>
              <a:pathLst>
                <a:path extrusionOk="0" fill="none" h="2144" w="8306">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8"/>
            <p:cNvSpPr/>
            <p:nvPr/>
          </p:nvSpPr>
          <p:spPr>
            <a:xfrm>
              <a:off x="2141650" y="1303650"/>
              <a:ext cx="207675" cy="53600"/>
            </a:xfrm>
            <a:custGeom>
              <a:rect b="b" l="l" r="r" t="t"/>
              <a:pathLst>
                <a:path extrusionOk="0" fill="none" h="2144" w="8307">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8"/>
            <p:cNvSpPr/>
            <p:nvPr/>
          </p:nvSpPr>
          <p:spPr>
            <a:xfrm>
              <a:off x="1934025" y="1001650"/>
              <a:ext cx="207650" cy="331250"/>
            </a:xfrm>
            <a:custGeom>
              <a:rect b="b" l="l" r="r" t="t"/>
              <a:pathLst>
                <a:path extrusionOk="0" fill="none" h="13250" w="8306">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8"/>
            <p:cNvSpPr/>
            <p:nvPr/>
          </p:nvSpPr>
          <p:spPr>
            <a:xfrm>
              <a:off x="2141650" y="1001650"/>
              <a:ext cx="207675" cy="331250"/>
            </a:xfrm>
            <a:custGeom>
              <a:rect b="b" l="l" r="r" t="t"/>
              <a:pathLst>
                <a:path extrusionOk="0" fill="none" h="13250" w="8307">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7" name="Google Shape;157;p18"/>
          <p:cNvSpPr txBox="1"/>
          <p:nvPr/>
        </p:nvSpPr>
        <p:spPr>
          <a:xfrm>
            <a:off x="9525375" y="4036475"/>
            <a:ext cx="201900" cy="1224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a:latin typeface="Raleway Light"/>
              <a:ea typeface="Raleway Light"/>
              <a:cs typeface="Raleway Light"/>
              <a:sym typeface="Raleway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19"/>
          <p:cNvSpPr txBox="1"/>
          <p:nvPr>
            <p:ph type="ctrTitle"/>
          </p:nvPr>
        </p:nvSpPr>
        <p:spPr>
          <a:xfrm>
            <a:off x="685800" y="3031150"/>
            <a:ext cx="4558200" cy="1159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1.2</a:t>
            </a:r>
            <a:endParaRPr/>
          </a:p>
          <a:p>
            <a:pPr indent="0" lvl="0" marL="0" rtl="0" algn="l">
              <a:spcBef>
                <a:spcPts val="0"/>
              </a:spcBef>
              <a:spcAft>
                <a:spcPts val="0"/>
              </a:spcAft>
              <a:buNone/>
            </a:pPr>
            <a:r>
              <a:rPr lang="en"/>
              <a:t>Dar-al Islam</a:t>
            </a:r>
            <a:endParaRPr/>
          </a:p>
        </p:txBody>
      </p:sp>
      <p:sp>
        <p:nvSpPr>
          <p:cNvPr id="163" name="Google Shape;163;p19"/>
          <p:cNvSpPr txBox="1"/>
          <p:nvPr>
            <p:ph idx="1" type="subTitle"/>
          </p:nvPr>
        </p:nvSpPr>
        <p:spPr>
          <a:xfrm>
            <a:off x="685800" y="4135454"/>
            <a:ext cx="4558200" cy="78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1200-1450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0"/>
          <p:cNvSpPr txBox="1"/>
          <p:nvPr>
            <p:ph type="title"/>
          </p:nvPr>
        </p:nvSpPr>
        <p:spPr>
          <a:xfrm>
            <a:off x="593575" y="0"/>
            <a:ext cx="7956600" cy="67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Context Building </a:t>
            </a:r>
            <a:endParaRPr/>
          </a:p>
        </p:txBody>
      </p:sp>
      <p:sp>
        <p:nvSpPr>
          <p:cNvPr id="169" name="Google Shape;169;p20"/>
          <p:cNvSpPr txBox="1"/>
          <p:nvPr>
            <p:ph idx="1" type="body"/>
          </p:nvPr>
        </p:nvSpPr>
        <p:spPr>
          <a:xfrm>
            <a:off x="5044600" y="1705000"/>
            <a:ext cx="3887400" cy="2651700"/>
          </a:xfrm>
          <a:prstGeom prst="rect">
            <a:avLst/>
          </a:prstGeom>
        </p:spPr>
        <p:txBody>
          <a:bodyPr anchorCtr="0" anchor="t" bIns="91425" lIns="91425" spcFirstLastPara="1" rIns="91425" wrap="square" tIns="91425">
            <a:noAutofit/>
          </a:bodyPr>
          <a:lstStyle/>
          <a:p>
            <a:pPr indent="0" lvl="0" marL="457200" rtl="0" algn="l">
              <a:spcBef>
                <a:spcPts val="600"/>
              </a:spcBef>
              <a:spcAft>
                <a:spcPts val="0"/>
              </a:spcAft>
              <a:buNone/>
            </a:pPr>
            <a:r>
              <a:rPr lang="en" sz="1200"/>
              <a:t>After the death of Muhammed, Islam spread rapidly through military actions, merchants, and missionaries (THREE M’S) from Spain to India and from Egypt to Turkey. </a:t>
            </a:r>
            <a:endParaRPr sz="1200"/>
          </a:p>
          <a:p>
            <a:pPr indent="0" lvl="0" marL="457200" rtl="0" algn="l">
              <a:spcBef>
                <a:spcPts val="600"/>
              </a:spcBef>
              <a:spcAft>
                <a:spcPts val="0"/>
              </a:spcAft>
              <a:buNone/>
            </a:pPr>
            <a:r>
              <a:rPr lang="en" sz="1200"/>
              <a:t>After the fall of the pre-12oo Abbasid Caliphate, there was not one unified Islamic government, but regional Islamic empires collectively known as </a:t>
            </a:r>
            <a:r>
              <a:rPr b="1" lang="en" sz="1200">
                <a:latin typeface="Raleway"/>
                <a:ea typeface="Raleway"/>
                <a:cs typeface="Raleway"/>
                <a:sym typeface="Raleway"/>
              </a:rPr>
              <a:t>Dar-al Islam</a:t>
            </a:r>
            <a:r>
              <a:rPr lang="en" sz="1200"/>
              <a:t> (everything Islam touches) made advances in math, literature, and medicine. </a:t>
            </a:r>
            <a:endParaRPr sz="1200"/>
          </a:p>
          <a:p>
            <a:pPr indent="0" lvl="0" marL="0" rtl="0" algn="l">
              <a:spcBef>
                <a:spcPts val="600"/>
              </a:spcBef>
              <a:spcAft>
                <a:spcPts val="0"/>
              </a:spcAft>
              <a:buNone/>
            </a:pPr>
            <a:r>
              <a:t/>
            </a:r>
            <a:endParaRPr sz="1200"/>
          </a:p>
          <a:p>
            <a:pPr indent="0" lvl="0" marL="0" rtl="0" algn="l">
              <a:spcBef>
                <a:spcPts val="600"/>
              </a:spcBef>
              <a:spcAft>
                <a:spcPts val="0"/>
              </a:spcAft>
              <a:buNone/>
            </a:pPr>
            <a:r>
              <a:t/>
            </a:r>
            <a:endParaRPr sz="1200"/>
          </a:p>
        </p:txBody>
      </p:sp>
      <p:sp>
        <p:nvSpPr>
          <p:cNvPr id="170" name="Google Shape;170;p20"/>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171" name="Google Shape;171;p20"/>
          <p:cNvGrpSpPr/>
          <p:nvPr/>
        </p:nvGrpSpPr>
        <p:grpSpPr>
          <a:xfrm>
            <a:off x="4397465" y="881213"/>
            <a:ext cx="349060" cy="298882"/>
            <a:chOff x="1934025" y="1001650"/>
            <a:chExt cx="415300" cy="355600"/>
          </a:xfrm>
        </p:grpSpPr>
        <p:sp>
          <p:nvSpPr>
            <p:cNvPr id="172" name="Google Shape;172;p20"/>
            <p:cNvSpPr/>
            <p:nvPr/>
          </p:nvSpPr>
          <p:spPr>
            <a:xfrm>
              <a:off x="1934025" y="1303650"/>
              <a:ext cx="207650" cy="53600"/>
            </a:xfrm>
            <a:custGeom>
              <a:rect b="b" l="l" r="r" t="t"/>
              <a:pathLst>
                <a:path extrusionOk="0" fill="none" h="2144" w="8306">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0"/>
            <p:cNvSpPr/>
            <p:nvPr/>
          </p:nvSpPr>
          <p:spPr>
            <a:xfrm>
              <a:off x="2141650" y="1303650"/>
              <a:ext cx="207675" cy="53600"/>
            </a:xfrm>
            <a:custGeom>
              <a:rect b="b" l="l" r="r" t="t"/>
              <a:pathLst>
                <a:path extrusionOk="0" fill="none" h="2144" w="8307">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0"/>
            <p:cNvSpPr/>
            <p:nvPr/>
          </p:nvSpPr>
          <p:spPr>
            <a:xfrm>
              <a:off x="1934025" y="1001650"/>
              <a:ext cx="207650" cy="331250"/>
            </a:xfrm>
            <a:custGeom>
              <a:rect b="b" l="l" r="r" t="t"/>
              <a:pathLst>
                <a:path extrusionOk="0" fill="none" h="13250" w="8306">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0"/>
            <p:cNvSpPr/>
            <p:nvPr/>
          </p:nvSpPr>
          <p:spPr>
            <a:xfrm>
              <a:off x="2141650" y="1001650"/>
              <a:ext cx="207675" cy="331250"/>
            </a:xfrm>
            <a:custGeom>
              <a:rect b="b" l="l" r="r" t="t"/>
              <a:pathLst>
                <a:path extrusionOk="0" fill="none" h="13250" w="8307">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76" name="Google Shape;176;p20"/>
          <p:cNvPicPr preferRelativeResize="0"/>
          <p:nvPr/>
        </p:nvPicPr>
        <p:blipFill>
          <a:blip r:embed="rId3">
            <a:alphaModFix/>
          </a:blip>
          <a:stretch>
            <a:fillRect/>
          </a:stretch>
        </p:blipFill>
        <p:spPr>
          <a:xfrm>
            <a:off x="304800" y="1756950"/>
            <a:ext cx="4739800" cy="288561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21"/>
          <p:cNvSpPr txBox="1"/>
          <p:nvPr>
            <p:ph type="title"/>
          </p:nvPr>
        </p:nvSpPr>
        <p:spPr>
          <a:xfrm>
            <a:off x="593575" y="0"/>
            <a:ext cx="7956600" cy="67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Topic 1.2 - Dar-al Islam: Various Islamic Empires </a:t>
            </a:r>
            <a:endParaRPr/>
          </a:p>
        </p:txBody>
      </p:sp>
      <p:sp>
        <p:nvSpPr>
          <p:cNvPr id="182" name="Google Shape;182;p21"/>
          <p:cNvSpPr txBox="1"/>
          <p:nvPr>
            <p:ph idx="2" type="body"/>
          </p:nvPr>
        </p:nvSpPr>
        <p:spPr>
          <a:xfrm>
            <a:off x="4569600" y="2014175"/>
            <a:ext cx="3861900" cy="1788600"/>
          </a:xfrm>
          <a:prstGeom prst="rect">
            <a:avLst/>
          </a:prstGeom>
        </p:spPr>
        <p:txBody>
          <a:bodyPr anchorCtr="0" anchor="t" bIns="91425" lIns="91425" spcFirstLastPara="1" rIns="91425" wrap="square" tIns="91425">
            <a:noAutofit/>
          </a:bodyPr>
          <a:lstStyle/>
          <a:p>
            <a:pPr indent="0" lvl="0" marL="0" rtl="0" algn="l">
              <a:lnSpc>
                <a:spcPct val="100000"/>
              </a:lnSpc>
              <a:spcBef>
                <a:spcPts val="600"/>
              </a:spcBef>
              <a:spcAft>
                <a:spcPts val="0"/>
              </a:spcAft>
              <a:buNone/>
            </a:pPr>
            <a:r>
              <a:rPr b="1" lang="en" sz="1200">
                <a:latin typeface="Raleway"/>
                <a:ea typeface="Raleway"/>
                <a:cs typeface="Raleway"/>
                <a:sym typeface="Raleway"/>
              </a:rPr>
              <a:t>al-Andalus in Spain </a:t>
            </a:r>
            <a:endParaRPr b="1" sz="1200">
              <a:solidFill>
                <a:srgbClr val="111111"/>
              </a:solidFill>
              <a:latin typeface="Raleway"/>
              <a:ea typeface="Raleway"/>
              <a:cs typeface="Raleway"/>
              <a:sym typeface="Raleway"/>
            </a:endParaRPr>
          </a:p>
          <a:p>
            <a:pPr indent="-304800" lvl="0" marL="457200" rtl="0" algn="l">
              <a:lnSpc>
                <a:spcPct val="100000"/>
              </a:lnSpc>
              <a:spcBef>
                <a:spcPts val="600"/>
              </a:spcBef>
              <a:spcAft>
                <a:spcPts val="0"/>
              </a:spcAft>
              <a:buSzPts val="1200"/>
              <a:buChar char="∙"/>
            </a:pPr>
            <a:r>
              <a:rPr lang="en" sz="1200"/>
              <a:t>Muslim empire in Spain that represents tolerance and collaboration between numerous religions in Muslim occupied territories. </a:t>
            </a:r>
            <a:endParaRPr sz="1200"/>
          </a:p>
          <a:p>
            <a:pPr indent="-304800" lvl="0" marL="457200" rtl="0" algn="l">
              <a:lnSpc>
                <a:spcPct val="100000"/>
              </a:lnSpc>
              <a:spcBef>
                <a:spcPts val="0"/>
              </a:spcBef>
              <a:spcAft>
                <a:spcPts val="0"/>
              </a:spcAft>
              <a:buSzPts val="1200"/>
              <a:buChar char="∙"/>
            </a:pPr>
            <a:r>
              <a:rPr lang="en" sz="1200"/>
              <a:t>al-Andalus today shows lots of Muslim influence in both its architecture and art. </a:t>
            </a:r>
            <a:endParaRPr sz="1200"/>
          </a:p>
          <a:p>
            <a:pPr indent="0" lvl="0" marL="0" rtl="0" algn="l">
              <a:lnSpc>
                <a:spcPct val="100000"/>
              </a:lnSpc>
              <a:spcBef>
                <a:spcPts val="600"/>
              </a:spcBef>
              <a:spcAft>
                <a:spcPts val="0"/>
              </a:spcAft>
              <a:buClr>
                <a:schemeClr val="dk1"/>
              </a:buClr>
              <a:buSzPts val="1100"/>
              <a:buFont typeface="Arial"/>
              <a:buNone/>
            </a:pPr>
            <a:r>
              <a:t/>
            </a:r>
            <a:endParaRPr b="1" sz="1200">
              <a:solidFill>
                <a:srgbClr val="111111"/>
              </a:solidFill>
            </a:endParaRPr>
          </a:p>
        </p:txBody>
      </p:sp>
      <p:sp>
        <p:nvSpPr>
          <p:cNvPr id="183" name="Google Shape;183;p21"/>
          <p:cNvSpPr txBox="1"/>
          <p:nvPr>
            <p:ph idx="1" type="body"/>
          </p:nvPr>
        </p:nvSpPr>
        <p:spPr>
          <a:xfrm>
            <a:off x="0" y="2014175"/>
            <a:ext cx="3861900" cy="2911800"/>
          </a:xfrm>
          <a:prstGeom prst="rect">
            <a:avLst/>
          </a:prstGeom>
        </p:spPr>
        <p:txBody>
          <a:bodyPr anchorCtr="0" anchor="t" bIns="91425" lIns="91425" spcFirstLastPara="1" rIns="91425" wrap="square" tIns="91425">
            <a:noAutofit/>
          </a:bodyPr>
          <a:lstStyle/>
          <a:p>
            <a:pPr indent="0" lvl="0" marL="0" rtl="0" algn="l">
              <a:lnSpc>
                <a:spcPct val="100000"/>
              </a:lnSpc>
              <a:spcBef>
                <a:spcPts val="600"/>
              </a:spcBef>
              <a:spcAft>
                <a:spcPts val="0"/>
              </a:spcAft>
              <a:buClr>
                <a:schemeClr val="dk1"/>
              </a:buClr>
              <a:buSzPts val="1100"/>
              <a:buFont typeface="Arial"/>
              <a:buNone/>
            </a:pPr>
            <a:r>
              <a:rPr b="1" lang="en" sz="1200">
                <a:latin typeface="Raleway"/>
                <a:ea typeface="Raleway"/>
                <a:cs typeface="Raleway"/>
                <a:sym typeface="Raleway"/>
              </a:rPr>
              <a:t>Mamluk</a:t>
            </a:r>
            <a:r>
              <a:rPr b="1" lang="en" sz="1200">
                <a:latin typeface="Raleway"/>
                <a:ea typeface="Raleway"/>
                <a:cs typeface="Raleway"/>
                <a:sym typeface="Raleway"/>
              </a:rPr>
              <a:t> Empire</a:t>
            </a:r>
            <a:endParaRPr b="1" sz="1200">
              <a:solidFill>
                <a:srgbClr val="111111"/>
              </a:solidFill>
              <a:latin typeface="Raleway"/>
              <a:ea typeface="Raleway"/>
              <a:cs typeface="Raleway"/>
              <a:sym typeface="Raleway"/>
            </a:endParaRPr>
          </a:p>
          <a:p>
            <a:pPr indent="-317500" lvl="0" marL="457200" rtl="0" algn="l">
              <a:lnSpc>
                <a:spcPct val="100000"/>
              </a:lnSpc>
              <a:spcBef>
                <a:spcPts val="600"/>
              </a:spcBef>
              <a:spcAft>
                <a:spcPts val="0"/>
              </a:spcAft>
              <a:buClr>
                <a:srgbClr val="111111"/>
              </a:buClr>
              <a:buSzPts val="1400"/>
              <a:buChar char="∙"/>
            </a:pPr>
            <a:r>
              <a:rPr lang="en"/>
              <a:t>Turkish slaves working in Egypt who attacked and seized control of the Egyptian government created a Muslim empire across North Africa known as the Malmlu Sultanate </a:t>
            </a:r>
            <a:endParaRPr/>
          </a:p>
          <a:p>
            <a:pPr indent="0" lvl="0" marL="0" rtl="0" algn="l">
              <a:lnSpc>
                <a:spcPct val="100000"/>
              </a:lnSpc>
              <a:spcBef>
                <a:spcPts val="600"/>
              </a:spcBef>
              <a:spcAft>
                <a:spcPts val="0"/>
              </a:spcAft>
              <a:buNone/>
            </a:pPr>
            <a:r>
              <a:rPr b="1" lang="en" sz="1200">
                <a:latin typeface="Raleway"/>
                <a:ea typeface="Raleway"/>
                <a:cs typeface="Raleway"/>
                <a:sym typeface="Raleway"/>
              </a:rPr>
              <a:t>Seljuk Turks:</a:t>
            </a:r>
            <a:endParaRPr b="1" sz="1200">
              <a:latin typeface="Raleway"/>
              <a:ea typeface="Raleway"/>
              <a:cs typeface="Raleway"/>
              <a:sym typeface="Raleway"/>
            </a:endParaRPr>
          </a:p>
          <a:p>
            <a:pPr indent="-317500" lvl="0" marL="457200" rtl="0" algn="l">
              <a:lnSpc>
                <a:spcPct val="100000"/>
              </a:lnSpc>
              <a:spcBef>
                <a:spcPts val="600"/>
              </a:spcBef>
              <a:spcAft>
                <a:spcPts val="0"/>
              </a:spcAft>
              <a:buClr>
                <a:srgbClr val="111111"/>
              </a:buClr>
              <a:buSzPts val="1400"/>
              <a:buChar char="∙"/>
            </a:pPr>
            <a:r>
              <a:rPr lang="en"/>
              <a:t>Muslim Turks who captured parts of the Middle East including Baghdad. </a:t>
            </a:r>
            <a:endParaRPr/>
          </a:p>
        </p:txBody>
      </p:sp>
      <p:sp>
        <p:nvSpPr>
          <p:cNvPr id="184" name="Google Shape;184;p21"/>
          <p:cNvSpPr txBox="1"/>
          <p:nvPr>
            <p:ph idx="2" type="body"/>
          </p:nvPr>
        </p:nvSpPr>
        <p:spPr>
          <a:xfrm>
            <a:off x="-676800" y="3102875"/>
            <a:ext cx="676800" cy="329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1200">
              <a:solidFill>
                <a:srgbClr val="666666"/>
              </a:solidFill>
            </a:endParaRPr>
          </a:p>
          <a:p>
            <a:pPr indent="0" lvl="0" marL="0" rtl="0" algn="l">
              <a:lnSpc>
                <a:spcPct val="100000"/>
              </a:lnSpc>
              <a:spcBef>
                <a:spcPts val="0"/>
              </a:spcBef>
              <a:spcAft>
                <a:spcPts val="0"/>
              </a:spcAft>
              <a:buClr>
                <a:schemeClr val="dk1"/>
              </a:buClr>
              <a:buSzPts val="1100"/>
              <a:buFont typeface="Arial"/>
              <a:buNone/>
            </a:pPr>
            <a:r>
              <a:t/>
            </a:r>
            <a:endParaRPr sz="1200">
              <a:solidFill>
                <a:srgbClr val="666666"/>
              </a:solidFill>
            </a:endParaRPr>
          </a:p>
          <a:p>
            <a:pPr indent="0" lvl="0" marL="0" rtl="0" algn="l">
              <a:lnSpc>
                <a:spcPct val="100000"/>
              </a:lnSpc>
              <a:spcBef>
                <a:spcPts val="0"/>
              </a:spcBef>
              <a:spcAft>
                <a:spcPts val="0"/>
              </a:spcAft>
              <a:buNone/>
            </a:pPr>
            <a:r>
              <a:t/>
            </a:r>
            <a:endParaRPr sz="1200">
              <a:solidFill>
                <a:srgbClr val="666666"/>
              </a:solidFill>
            </a:endParaRPr>
          </a:p>
        </p:txBody>
      </p:sp>
      <p:sp>
        <p:nvSpPr>
          <p:cNvPr id="185" name="Google Shape;185;p21"/>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pSp>
        <p:nvGrpSpPr>
          <p:cNvPr id="186" name="Google Shape;186;p21"/>
          <p:cNvGrpSpPr/>
          <p:nvPr/>
        </p:nvGrpSpPr>
        <p:grpSpPr>
          <a:xfrm>
            <a:off x="4397465" y="881213"/>
            <a:ext cx="349060" cy="298882"/>
            <a:chOff x="1934025" y="1001650"/>
            <a:chExt cx="415300" cy="355600"/>
          </a:xfrm>
        </p:grpSpPr>
        <p:sp>
          <p:nvSpPr>
            <p:cNvPr id="187" name="Google Shape;187;p21"/>
            <p:cNvSpPr/>
            <p:nvPr/>
          </p:nvSpPr>
          <p:spPr>
            <a:xfrm>
              <a:off x="1934025" y="1303650"/>
              <a:ext cx="207650" cy="53600"/>
            </a:xfrm>
            <a:custGeom>
              <a:rect b="b" l="l" r="r" t="t"/>
              <a:pathLst>
                <a:path extrusionOk="0" fill="none" h="2144" w="8306">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1"/>
            <p:cNvSpPr/>
            <p:nvPr/>
          </p:nvSpPr>
          <p:spPr>
            <a:xfrm>
              <a:off x="2141650" y="1303650"/>
              <a:ext cx="207675" cy="53600"/>
            </a:xfrm>
            <a:custGeom>
              <a:rect b="b" l="l" r="r" t="t"/>
              <a:pathLst>
                <a:path extrusionOk="0" fill="none" h="2144" w="8307">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1"/>
            <p:cNvSpPr/>
            <p:nvPr/>
          </p:nvSpPr>
          <p:spPr>
            <a:xfrm>
              <a:off x="1934025" y="1001650"/>
              <a:ext cx="207650" cy="331250"/>
            </a:xfrm>
            <a:custGeom>
              <a:rect b="b" l="l" r="r" t="t"/>
              <a:pathLst>
                <a:path extrusionOk="0" fill="none" h="13250" w="8306">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1"/>
            <p:cNvSpPr/>
            <p:nvPr/>
          </p:nvSpPr>
          <p:spPr>
            <a:xfrm>
              <a:off x="2141650" y="1001650"/>
              <a:ext cx="207675" cy="331250"/>
            </a:xfrm>
            <a:custGeom>
              <a:rect b="b" l="l" r="r" t="t"/>
              <a:pathLst>
                <a:path extrusionOk="0" fill="none" h="13250" w="8307">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1" name="Google Shape;191;p21"/>
          <p:cNvSpPr txBox="1"/>
          <p:nvPr/>
        </p:nvSpPr>
        <p:spPr>
          <a:xfrm>
            <a:off x="138475" y="1493600"/>
            <a:ext cx="8872500" cy="37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aleway Light"/>
                <a:ea typeface="Raleway Light"/>
                <a:cs typeface="Raleway Light"/>
                <a:sym typeface="Raleway Light"/>
              </a:rPr>
              <a:t>The following groups established their own Muslim empires after attacking and fragmenting the once unified </a:t>
            </a:r>
            <a:r>
              <a:rPr b="1" lang="en">
                <a:latin typeface="Raleway"/>
                <a:ea typeface="Raleway"/>
                <a:cs typeface="Raleway"/>
                <a:sym typeface="Raleway"/>
              </a:rPr>
              <a:t>Abbasid Caliphate.</a:t>
            </a:r>
            <a:endParaRPr>
              <a:latin typeface="Raleway Light"/>
              <a:ea typeface="Raleway Light"/>
              <a:cs typeface="Raleway Light"/>
              <a:sym typeface="Raleway Light"/>
            </a:endParaRPr>
          </a:p>
        </p:txBody>
      </p:sp>
      <p:pic>
        <p:nvPicPr>
          <p:cNvPr id="192" name="Google Shape;192;p21"/>
          <p:cNvPicPr preferRelativeResize="0"/>
          <p:nvPr/>
        </p:nvPicPr>
        <p:blipFill>
          <a:blip r:embed="rId3">
            <a:alphaModFix/>
          </a:blip>
          <a:stretch>
            <a:fillRect/>
          </a:stretch>
        </p:blipFill>
        <p:spPr>
          <a:xfrm>
            <a:off x="5542850" y="3620225"/>
            <a:ext cx="2175000" cy="13946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sabel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