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embeddedFontLst>
    <p:embeddedFont>
      <p:font typeface="Tahoma"/>
      <p:regular r:id="rId20"/>
      <p:bold r:id="rId21"/>
    </p:embeddedFont>
    <p:embeddedFont>
      <p:font typeface="Gill Sans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4" roundtripDataSignature="AMtx7mgwmKzotoNxNjG+F/FbQTdxhwGI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8AC1461-FDF1-47CB-97F8-047465BFB4AF}">
  <a:tblStyle styleId="{18AC1461-FDF1-47CB-97F8-047465BFB4A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Tahoma-regular.fntdata"/><Relationship Id="rId11" Type="http://schemas.openxmlformats.org/officeDocument/2006/relationships/slide" Target="slides/slide6.xml"/><Relationship Id="rId22" Type="http://schemas.openxmlformats.org/officeDocument/2006/relationships/font" Target="fonts/GillSans-regular.fntdata"/><Relationship Id="rId10" Type="http://schemas.openxmlformats.org/officeDocument/2006/relationships/slide" Target="slides/slide5.xml"/><Relationship Id="rId21" Type="http://schemas.openxmlformats.org/officeDocument/2006/relationships/font" Target="fonts/Tahoma-bold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GillSans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1" name="Google Shape;15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3" name="Google Shape;16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4" name="Google Shape;17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7" name="Google Shape;18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4" name="Google Shape;19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044b2de1e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g2044b2de1e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8e466691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6" name="Google Shape;126;g18e466691a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8e466691a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g18e466691a9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8" name="Google Shape;13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4" name="Google Shape;144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accen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 title="scalloped circle"/>
          <p:cNvSpPr/>
          <p:nvPr/>
        </p:nvSpPr>
        <p:spPr>
          <a:xfrm>
            <a:off x="3557016" y="630936"/>
            <a:ext cx="5235575" cy="5229225"/>
          </a:xfrm>
          <a:custGeom>
            <a:rect b="b" l="l" r="r" t="t"/>
            <a:pathLst>
              <a:path extrusionOk="0" h="3294" w="3298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15" name="Google Shape;15;p13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  <a:defRPr sz="10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b="1" i="0" sz="2000" cap="none">
                <a:solidFill>
                  <a:schemeClr val="dk2"/>
                </a:solidFill>
              </a:defRPr>
            </a:lvl1pPr>
            <a:lvl2pPr lvl="1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13"/>
          <p:cNvSpPr txBox="1"/>
          <p:nvPr>
            <p:ph idx="10" type="dt"/>
          </p:nvPr>
        </p:nvSpPr>
        <p:spPr>
          <a:xfrm>
            <a:off x="1078523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5E0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1" type="ftr"/>
          </p:nvPr>
        </p:nvSpPr>
        <p:spPr>
          <a:xfrm>
            <a:off x="4180332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5E0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2" type="sldNum"/>
          </p:nvPr>
        </p:nvSpPr>
        <p:spPr>
          <a:xfrm>
            <a:off x="9067218" y="6375679"/>
            <a:ext cx="2329723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13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" type="body"/>
          </p:nvPr>
        </p:nvSpPr>
        <p:spPr>
          <a:xfrm rot="5400000">
            <a:off x="4544043" y="-1006365"/>
            <a:ext cx="3593591" cy="1017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3"/>
          <p:cNvSpPr txBox="1"/>
          <p:nvPr>
            <p:ph type="title"/>
          </p:nvPr>
        </p:nvSpPr>
        <p:spPr>
          <a:xfrm rot="5400000">
            <a:off x="8012185" y="2436522"/>
            <a:ext cx="5600404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" type="body"/>
          </p:nvPr>
        </p:nvSpPr>
        <p:spPr>
          <a:xfrm rot="5400000">
            <a:off x="2653390" y="-1013705"/>
            <a:ext cx="5600405" cy="83925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13df96c3e_0_61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8757"/>
              </a:buClr>
              <a:buSzPts val="6400"/>
              <a:buNone/>
              <a:defRPr sz="6400">
                <a:solidFill>
                  <a:srgbClr val="CF8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8757"/>
              </a:buClr>
              <a:buSzPts val="6400"/>
              <a:buNone/>
              <a:defRPr sz="6400">
                <a:solidFill>
                  <a:srgbClr val="CF8757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8757"/>
              </a:buClr>
              <a:buSzPts val="6400"/>
              <a:buNone/>
              <a:defRPr sz="6400">
                <a:solidFill>
                  <a:srgbClr val="CF8757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8757"/>
              </a:buClr>
              <a:buSzPts val="6400"/>
              <a:buNone/>
              <a:defRPr sz="6400">
                <a:solidFill>
                  <a:srgbClr val="CF8757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8757"/>
              </a:buClr>
              <a:buSzPts val="6400"/>
              <a:buNone/>
              <a:defRPr sz="6400">
                <a:solidFill>
                  <a:srgbClr val="CF8757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8757"/>
              </a:buClr>
              <a:buSzPts val="6400"/>
              <a:buNone/>
              <a:defRPr sz="6400">
                <a:solidFill>
                  <a:srgbClr val="CF8757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8757"/>
              </a:buClr>
              <a:buSzPts val="6400"/>
              <a:buNone/>
              <a:defRPr sz="6400">
                <a:solidFill>
                  <a:srgbClr val="CF8757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8757"/>
              </a:buClr>
              <a:buSzPts val="6400"/>
              <a:buNone/>
              <a:defRPr sz="6400">
                <a:solidFill>
                  <a:srgbClr val="CF8757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8757"/>
              </a:buClr>
              <a:buSzPts val="6400"/>
              <a:buNone/>
              <a:defRPr sz="6400">
                <a:solidFill>
                  <a:srgbClr val="CF8757"/>
                </a:solidFill>
              </a:defRPr>
            </a:lvl9pPr>
          </a:lstStyle>
          <a:p/>
        </p:txBody>
      </p:sp>
      <p:sp>
        <p:nvSpPr>
          <p:cNvPr id="93" name="Google Shape;93;gf13df96c3e_0_6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  <a:defRPr sz="8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b="1" i="0" sz="20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2" type="sldNum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3" name="Google Shape;33;p15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34" name="Google Shape;34;p15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rect b="b" l="l" r="r" t="t"/>
              <a:pathLst>
                <a:path extrusionOk="0" h="4320" w="1773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35" name="Google Shape;35;p15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rect b="b" l="l" r="r" t="t"/>
              <a:pathLst>
                <a:path extrusionOk="0" h="4320" w="1037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6647796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7"/>
          <p:cNvSpPr txBox="1"/>
          <p:nvPr>
            <p:ph type="title"/>
          </p:nvPr>
        </p:nvSpPr>
        <p:spPr>
          <a:xfrm>
            <a:off x="1252728" y="381000"/>
            <a:ext cx="10172700" cy="1493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" type="body"/>
          </p:nvPr>
        </p:nvSpPr>
        <p:spPr>
          <a:xfrm>
            <a:off x="1251678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7"/>
          <p:cNvSpPr txBox="1"/>
          <p:nvPr>
            <p:ph idx="2" type="body"/>
          </p:nvPr>
        </p:nvSpPr>
        <p:spPr>
          <a:xfrm>
            <a:off x="1257300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3" type="body"/>
          </p:nvPr>
        </p:nvSpPr>
        <p:spPr>
          <a:xfrm>
            <a:off x="6633864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7"/>
          <p:cNvSpPr txBox="1"/>
          <p:nvPr>
            <p:ph idx="4" type="body"/>
          </p:nvPr>
        </p:nvSpPr>
        <p:spPr>
          <a:xfrm>
            <a:off x="6633864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8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63" name="Google Shape;63;p20"/>
          <p:cNvSpPr txBox="1"/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b="1" i="0" sz="1900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6pPr>
            <a:lvl7pPr indent="-355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8pPr>
            <a:lvl9pPr indent="-355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5" name="Google Shape;65;p20"/>
          <p:cNvSpPr txBox="1"/>
          <p:nvPr>
            <p:ph idx="2" type="body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20"/>
          <p:cNvSpPr txBox="1"/>
          <p:nvPr>
            <p:ph idx="10" type="dt"/>
          </p:nvPr>
        </p:nvSpPr>
        <p:spPr>
          <a:xfrm>
            <a:off x="765051" y="6375679"/>
            <a:ext cx="1233355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1" type="ftr"/>
          </p:nvPr>
        </p:nvSpPr>
        <p:spPr>
          <a:xfrm>
            <a:off x="2103620" y="6375679"/>
            <a:ext cx="348217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0"/>
          <p:cNvSpPr txBox="1"/>
          <p:nvPr>
            <p:ph idx="12" type="sldNum"/>
          </p:nvPr>
        </p:nvSpPr>
        <p:spPr>
          <a:xfrm>
            <a:off x="5691014" y="6375679"/>
            <a:ext cx="123245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20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1"/>
          <p:cNvSpPr/>
          <p:nvPr>
            <p:ph idx="2" type="pic"/>
          </p:nvPr>
        </p:nvSpPr>
        <p:spPr>
          <a:xfrm>
            <a:off x="283464" y="0"/>
            <a:ext cx="7355585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1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73" name="Google Shape;73;p2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1"/>
          <p:cNvSpPr txBox="1"/>
          <p:nvPr>
            <p:ph type="title"/>
          </p:nvPr>
        </p:nvSpPr>
        <p:spPr>
          <a:xfrm>
            <a:off x="8337883" y="457200"/>
            <a:ext cx="3092117" cy="11966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b="1" i="0" sz="19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" type="body"/>
          </p:nvPr>
        </p:nvSpPr>
        <p:spPr>
          <a:xfrm>
            <a:off x="8337883" y="1741336"/>
            <a:ext cx="3092117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21"/>
          <p:cNvSpPr txBox="1"/>
          <p:nvPr>
            <p:ph idx="10" type="dt"/>
          </p:nvPr>
        </p:nvSpPr>
        <p:spPr>
          <a:xfrm>
            <a:off x="765950" y="6375679"/>
            <a:ext cx="1232456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1" type="ftr"/>
          </p:nvPr>
        </p:nvSpPr>
        <p:spPr>
          <a:xfrm>
            <a:off x="2103621" y="6375679"/>
            <a:ext cx="3482178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2" type="sldNum"/>
          </p:nvPr>
        </p:nvSpPr>
        <p:spPr>
          <a:xfrm>
            <a:off x="5687568" y="6375679"/>
            <a:ext cx="123444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Gill Sans"/>
              <a:buChar char="–"/>
              <a:defRPr b="0" i="0" sz="18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2" title="Left scallop edge"/>
          <p:cNvSpPr/>
          <p:nvPr/>
        </p:nvSpPr>
        <p:spPr>
          <a:xfrm>
            <a:off x="0" y="0"/>
            <a:ext cx="885825" cy="6858000"/>
          </a:xfrm>
          <a:custGeom>
            <a:rect b="b" l="l" r="r" t="t"/>
            <a:pathLst>
              <a:path extrusionOk="0" h="4320" w="558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2" name="Google Shape;12;p12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</a:pPr>
            <a:r>
              <a:rPr lang="en-US"/>
              <a:t>WHAT IS A DBQ?</a:t>
            </a:r>
            <a:endParaRPr/>
          </a:p>
        </p:txBody>
      </p:sp>
      <p:sp>
        <p:nvSpPr>
          <p:cNvPr id="99" name="Google Shape;99;p1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World History II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STEP FOUR: Group Documents</a:t>
            </a:r>
            <a:endParaRPr/>
          </a:p>
        </p:txBody>
      </p:sp>
      <p:sp>
        <p:nvSpPr>
          <p:cNvPr id="154" name="Google Shape;154;p7"/>
          <p:cNvSpPr txBox="1"/>
          <p:nvPr>
            <p:ph idx="1" type="body"/>
          </p:nvPr>
        </p:nvSpPr>
        <p:spPr>
          <a:xfrm>
            <a:off x="1251675" y="1481799"/>
            <a:ext cx="10178400" cy="52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The second step in a DBQ is to put similar ideas together. Think about the question posed at the beginning of this DBQ. </a:t>
            </a:r>
            <a:endParaRPr sz="3000"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Look at your analysis of each of the sources. </a:t>
            </a:r>
            <a:endParaRPr sz="3000"/>
          </a:p>
          <a:p>
            <a:pPr indent="-266700" lvl="1" marL="6858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Can you now organize your source material so that main ideas with similar </a:t>
            </a:r>
            <a:r>
              <a:rPr lang="en-US" sz="3000" u="sng"/>
              <a:t>themes</a:t>
            </a:r>
            <a:r>
              <a:rPr lang="en-US" sz="3000"/>
              <a:t> and information are put together? </a:t>
            </a:r>
            <a:endParaRPr sz="3000"/>
          </a:p>
        </p:txBody>
      </p:sp>
      <p:pic>
        <p:nvPicPr>
          <p:cNvPr id="155" name="Google Shape;155;p7"/>
          <p:cNvPicPr preferRelativeResize="0"/>
          <p:nvPr/>
        </p:nvPicPr>
        <p:blipFill rotWithShape="1">
          <a:blip r:embed="rId3">
            <a:alphaModFix/>
          </a:blip>
          <a:srcRect b="32037" l="0" r="30579" t="0"/>
          <a:stretch/>
        </p:blipFill>
        <p:spPr>
          <a:xfrm>
            <a:off x="3458471" y="4430500"/>
            <a:ext cx="5275051" cy="2138525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7"/>
          <p:cNvSpPr txBox="1"/>
          <p:nvPr/>
        </p:nvSpPr>
        <p:spPr>
          <a:xfrm>
            <a:off x="4852700" y="5336100"/>
            <a:ext cx="507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latin typeface="Gill Sans"/>
                <a:ea typeface="Gill Sans"/>
                <a:cs typeface="Gill Sans"/>
                <a:sym typeface="Gill Sans"/>
              </a:rPr>
              <a:t>1</a:t>
            </a:r>
            <a:endParaRPr b="1" sz="25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7" name="Google Shape;157;p7"/>
          <p:cNvSpPr txBox="1"/>
          <p:nvPr/>
        </p:nvSpPr>
        <p:spPr>
          <a:xfrm>
            <a:off x="7021450" y="5336100"/>
            <a:ext cx="507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latin typeface="Gill Sans"/>
                <a:ea typeface="Gill Sans"/>
                <a:cs typeface="Gill Sans"/>
                <a:sym typeface="Gill Sans"/>
              </a:rPr>
              <a:t>3</a:t>
            </a:r>
            <a:endParaRPr b="1" sz="25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8" name="Google Shape;158;p7"/>
          <p:cNvSpPr txBox="1"/>
          <p:nvPr/>
        </p:nvSpPr>
        <p:spPr>
          <a:xfrm>
            <a:off x="5359700" y="5283250"/>
            <a:ext cx="507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latin typeface="Gill Sans"/>
                <a:ea typeface="Gill Sans"/>
                <a:cs typeface="Gill Sans"/>
                <a:sym typeface="Gill Sans"/>
              </a:rPr>
              <a:t>2</a:t>
            </a:r>
            <a:endParaRPr b="1" sz="25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9" name="Google Shape;159;p7"/>
          <p:cNvSpPr txBox="1"/>
          <p:nvPr/>
        </p:nvSpPr>
        <p:spPr>
          <a:xfrm>
            <a:off x="7668875" y="5283250"/>
            <a:ext cx="507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latin typeface="Gill Sans"/>
                <a:ea typeface="Gill Sans"/>
                <a:cs typeface="Gill Sans"/>
                <a:sym typeface="Gill Sans"/>
              </a:rPr>
              <a:t>4</a:t>
            </a:r>
            <a:endParaRPr b="1" sz="25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0" name="Google Shape;160;p7"/>
          <p:cNvSpPr txBox="1"/>
          <p:nvPr/>
        </p:nvSpPr>
        <p:spPr>
          <a:xfrm>
            <a:off x="5305350" y="5696725"/>
            <a:ext cx="507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latin typeface="Gill Sans"/>
                <a:ea typeface="Gill Sans"/>
                <a:cs typeface="Gill Sans"/>
                <a:sym typeface="Gill Sans"/>
              </a:rPr>
              <a:t>5</a:t>
            </a:r>
            <a:endParaRPr b="1" sz="25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STEP FIVE: Determine Main Ideas</a:t>
            </a:r>
            <a:endParaRPr/>
          </a:p>
        </p:txBody>
      </p:sp>
      <p:sp>
        <p:nvSpPr>
          <p:cNvPr id="166" name="Google Shape;166;p8"/>
          <p:cNvSpPr txBox="1"/>
          <p:nvPr>
            <p:ph idx="1" type="body"/>
          </p:nvPr>
        </p:nvSpPr>
        <p:spPr>
          <a:xfrm>
            <a:off x="1251678" y="1235772"/>
            <a:ext cx="10178400" cy="43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4000"/>
              <a:buChar char="•"/>
            </a:pPr>
            <a:r>
              <a:rPr lang="en-US" sz="4000"/>
              <a:t>Synthesis means bringing ideas together to create meaning. 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600"/>
              <a:buChar char="–"/>
            </a:pPr>
            <a:r>
              <a:rPr lang="en-US" sz="3600"/>
              <a:t>What is the main idea that holds each of your groupings together? 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600"/>
              <a:buChar char="–"/>
            </a:pPr>
            <a:r>
              <a:rPr lang="en-US" sz="3600"/>
              <a:t>Put another way, what did you see that made you combine the prints into </a:t>
            </a:r>
            <a:endParaRPr sz="3600"/>
          </a:p>
          <a:p>
            <a:pPr indent="0" lvl="0" marL="6858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 sz="3600"/>
              <a:t>each group? </a:t>
            </a:r>
            <a:endParaRPr/>
          </a:p>
        </p:txBody>
      </p:sp>
      <p:pic>
        <p:nvPicPr>
          <p:cNvPr id="167" name="Google Shape;167;p8"/>
          <p:cNvPicPr preferRelativeResize="0"/>
          <p:nvPr/>
        </p:nvPicPr>
        <p:blipFill rotWithShape="1">
          <a:blip r:embed="rId3">
            <a:alphaModFix/>
          </a:blip>
          <a:srcRect b="0" l="0" r="31153" t="0"/>
          <a:stretch/>
        </p:blipFill>
        <p:spPr>
          <a:xfrm>
            <a:off x="6961150" y="4577325"/>
            <a:ext cx="3687051" cy="221762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8"/>
          <p:cNvSpPr txBox="1"/>
          <p:nvPr/>
        </p:nvSpPr>
        <p:spPr>
          <a:xfrm>
            <a:off x="7919500" y="5258375"/>
            <a:ext cx="91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Gill Sans"/>
                <a:ea typeface="Gill Sans"/>
                <a:cs typeface="Gill Sans"/>
                <a:sym typeface="Gill Sans"/>
              </a:rPr>
              <a:t>1   2    5</a:t>
            </a:r>
            <a:endParaRPr b="1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9" name="Google Shape;169;p8"/>
          <p:cNvSpPr txBox="1"/>
          <p:nvPr/>
        </p:nvSpPr>
        <p:spPr>
          <a:xfrm>
            <a:off x="9424175" y="5258375"/>
            <a:ext cx="91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Gill Sans"/>
                <a:ea typeface="Gill Sans"/>
                <a:cs typeface="Gill Sans"/>
                <a:sym typeface="Gill Sans"/>
              </a:rPr>
              <a:t>3     4   </a:t>
            </a:r>
            <a:endParaRPr b="1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0" name="Google Shape;170;p8"/>
          <p:cNvSpPr txBox="1"/>
          <p:nvPr/>
        </p:nvSpPr>
        <p:spPr>
          <a:xfrm>
            <a:off x="7955725" y="5854550"/>
            <a:ext cx="1026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Economic Motivations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1" name="Google Shape;171;p8"/>
          <p:cNvSpPr txBox="1"/>
          <p:nvPr/>
        </p:nvSpPr>
        <p:spPr>
          <a:xfrm>
            <a:off x="9369875" y="5823300"/>
            <a:ext cx="1026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Social </a:t>
            </a: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Motivations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STEP SIX: Logical Ordering</a:t>
            </a:r>
            <a:endParaRPr/>
          </a:p>
        </p:txBody>
      </p:sp>
      <p:sp>
        <p:nvSpPr>
          <p:cNvPr id="177" name="Google Shape;177;p9"/>
          <p:cNvSpPr txBox="1"/>
          <p:nvPr>
            <p:ph idx="1" type="body"/>
          </p:nvPr>
        </p:nvSpPr>
        <p:spPr>
          <a:xfrm>
            <a:off x="1251678" y="1235772"/>
            <a:ext cx="10178400" cy="43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4000"/>
              <a:buChar char="•"/>
            </a:pPr>
            <a:r>
              <a:rPr lang="en-US" sz="4000"/>
              <a:t>Synthesis means bringing ideas together to create meaning. 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600"/>
              <a:buChar char="–"/>
            </a:pPr>
            <a:r>
              <a:rPr lang="en-US" sz="3600"/>
              <a:t>What is the main idea that holds each of your groupings together? 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600"/>
              <a:buChar char="–"/>
            </a:pPr>
            <a:r>
              <a:rPr lang="en-US" sz="3600"/>
              <a:t>Put another way, what did you see that made you combine the prints into </a:t>
            </a:r>
            <a:endParaRPr sz="3600"/>
          </a:p>
          <a:p>
            <a:pPr indent="0" lvl="0" marL="6858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 sz="3600"/>
              <a:t>each group? </a:t>
            </a:r>
            <a:endParaRPr/>
          </a:p>
        </p:txBody>
      </p:sp>
      <p:pic>
        <p:nvPicPr>
          <p:cNvPr id="178" name="Google Shape;178;p9"/>
          <p:cNvPicPr preferRelativeResize="0"/>
          <p:nvPr/>
        </p:nvPicPr>
        <p:blipFill rotWithShape="1">
          <a:blip r:embed="rId3">
            <a:alphaModFix/>
          </a:blip>
          <a:srcRect b="0" l="0" r="31153" t="0"/>
          <a:stretch/>
        </p:blipFill>
        <p:spPr>
          <a:xfrm>
            <a:off x="6961150" y="4577325"/>
            <a:ext cx="3687051" cy="2217625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9"/>
          <p:cNvSpPr txBox="1"/>
          <p:nvPr/>
        </p:nvSpPr>
        <p:spPr>
          <a:xfrm>
            <a:off x="7919500" y="5258375"/>
            <a:ext cx="91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Gill Sans"/>
                <a:ea typeface="Gill Sans"/>
                <a:cs typeface="Gill Sans"/>
                <a:sym typeface="Gill Sans"/>
              </a:rPr>
              <a:t>1   2    5</a:t>
            </a:r>
            <a:endParaRPr b="1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0" name="Google Shape;180;p9"/>
          <p:cNvSpPr txBox="1"/>
          <p:nvPr/>
        </p:nvSpPr>
        <p:spPr>
          <a:xfrm>
            <a:off x="9424175" y="5258375"/>
            <a:ext cx="91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Gill Sans"/>
                <a:ea typeface="Gill Sans"/>
                <a:cs typeface="Gill Sans"/>
                <a:sym typeface="Gill Sans"/>
              </a:rPr>
              <a:t>3</a:t>
            </a:r>
            <a:r>
              <a:rPr b="1" lang="en-US">
                <a:latin typeface="Gill Sans"/>
                <a:ea typeface="Gill Sans"/>
                <a:cs typeface="Gill Sans"/>
                <a:sym typeface="Gill Sans"/>
              </a:rPr>
              <a:t>     4   </a:t>
            </a:r>
            <a:endParaRPr b="1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1" name="Google Shape;181;p9"/>
          <p:cNvSpPr txBox="1"/>
          <p:nvPr/>
        </p:nvSpPr>
        <p:spPr>
          <a:xfrm>
            <a:off x="7955725" y="5854550"/>
            <a:ext cx="1026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Economic</a:t>
            </a: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Motivations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2" name="Google Shape;182;p9"/>
          <p:cNvSpPr txBox="1"/>
          <p:nvPr/>
        </p:nvSpPr>
        <p:spPr>
          <a:xfrm>
            <a:off x="9369875" y="5823300"/>
            <a:ext cx="1026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Social </a:t>
            </a: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Motivations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3" name="Google Shape;183;p9"/>
          <p:cNvSpPr txBox="1"/>
          <p:nvPr/>
        </p:nvSpPr>
        <p:spPr>
          <a:xfrm>
            <a:off x="8016100" y="4738400"/>
            <a:ext cx="724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B</a:t>
            </a:r>
            <a:endParaRPr>
              <a:solidFill>
                <a:srgbClr val="FF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4" name="Google Shape;184;p9"/>
          <p:cNvSpPr txBox="1"/>
          <p:nvPr/>
        </p:nvSpPr>
        <p:spPr>
          <a:xfrm>
            <a:off x="9424175" y="4814600"/>
            <a:ext cx="1026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A</a:t>
            </a:r>
            <a:endParaRPr>
              <a:solidFill>
                <a:srgbClr val="FF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STEP SEVEN: Thesis</a:t>
            </a:r>
            <a:r>
              <a:rPr lang="en-US"/>
              <a:t> </a:t>
            </a:r>
            <a:endParaRPr/>
          </a:p>
        </p:txBody>
      </p:sp>
      <p:sp>
        <p:nvSpPr>
          <p:cNvPr id="190" name="Google Shape;190;p10"/>
          <p:cNvSpPr txBox="1"/>
          <p:nvPr>
            <p:ph idx="1" type="body"/>
          </p:nvPr>
        </p:nvSpPr>
        <p:spPr>
          <a:xfrm>
            <a:off x="1251638" y="1467150"/>
            <a:ext cx="10178400" cy="13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  Create a draft thesis statement using the main ideas you developed for your A &amp; B.</a:t>
            </a:r>
            <a:endParaRPr/>
          </a:p>
        </p:txBody>
      </p:sp>
      <p:sp>
        <p:nvSpPr>
          <p:cNvPr id="191" name="Google Shape;191;p10"/>
          <p:cNvSpPr txBox="1"/>
          <p:nvPr>
            <p:ph idx="1" type="body"/>
          </p:nvPr>
        </p:nvSpPr>
        <p:spPr>
          <a:xfrm>
            <a:off x="1343663" y="3309900"/>
            <a:ext cx="10178400" cy="13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“Social motivations were responsible for new imperialism in the late nineteenth and early twentieth centuries, but the economic motivations far outweighed the social motivations.”</a:t>
            </a:r>
            <a:endParaRPr sz="260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STEP EIGHT: WRITING THE ESSAY</a:t>
            </a:r>
            <a:endParaRPr/>
          </a:p>
        </p:txBody>
      </p:sp>
      <p:sp>
        <p:nvSpPr>
          <p:cNvPr id="197" name="Google Shape;197;p11"/>
          <p:cNvSpPr txBox="1"/>
          <p:nvPr>
            <p:ph idx="1" type="body"/>
          </p:nvPr>
        </p:nvSpPr>
        <p:spPr>
          <a:xfrm>
            <a:off x="1251675" y="1417974"/>
            <a:ext cx="10178400" cy="50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The introduction is the same as the LEQ. </a:t>
            </a:r>
            <a:endParaRPr sz="3200"/>
          </a:p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TEAEA each body paragraph!</a:t>
            </a:r>
            <a:endParaRPr sz="3200"/>
          </a:p>
          <a:p>
            <a:pPr indent="-3175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–"/>
            </a:pPr>
            <a:r>
              <a:rPr lang="en-US" sz="3200"/>
              <a:t>Thesis (mini)= Using my A &amp; B as part of your sentence.</a:t>
            </a:r>
            <a:endParaRPr sz="3200"/>
          </a:p>
          <a:p>
            <a:pPr indent="-3175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–"/>
            </a:pPr>
            <a:r>
              <a:rPr lang="en-US" sz="3200"/>
              <a:t>Evidence= Using the documents that you identified in my grouping. </a:t>
            </a:r>
            <a:endParaRPr sz="3200"/>
          </a:p>
          <a:p>
            <a:pPr indent="-431800" lvl="2" marL="1371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“According to Doc. 3, . . .”</a:t>
            </a:r>
            <a:endParaRPr sz="3200"/>
          </a:p>
          <a:p>
            <a:pPr indent="-431800" lvl="2" marL="1371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“Rhodes describes . . .”</a:t>
            </a:r>
            <a:endParaRPr sz="3200"/>
          </a:p>
          <a:p>
            <a:pPr indent="-317500" lvl="1" marL="6858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–"/>
            </a:pPr>
            <a:r>
              <a:rPr lang="en-US" sz="3200"/>
              <a:t>Analysis = Connecting your evidence back to your thesis.</a:t>
            </a:r>
            <a:endParaRPr sz="3200"/>
          </a:p>
          <a:p>
            <a:pPr indent="-101600" lvl="0" marL="228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WHAT IS A DBQ?</a:t>
            </a:r>
            <a:endParaRPr/>
          </a:p>
        </p:txBody>
      </p:sp>
      <p:sp>
        <p:nvSpPr>
          <p:cNvPr id="105" name="Google Shape;105;p2"/>
          <p:cNvSpPr txBox="1"/>
          <p:nvPr>
            <p:ph idx="1" type="body"/>
          </p:nvPr>
        </p:nvSpPr>
        <p:spPr>
          <a:xfrm>
            <a:off x="1251678" y="1588957"/>
            <a:ext cx="10178322" cy="5141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DBQ stands for Document Based Question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Type of essay that provides you with documents to serve as a source of information for your writing.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DBQ’s do not test your content knowledge . . 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But they do test your reading comprehension and analysis skill.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Each DBQ that you do should look very similar.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1. PROMPT</a:t>
            </a:r>
            <a:endParaRPr/>
          </a:p>
        </p:txBody>
      </p:sp>
      <p:sp>
        <p:nvSpPr>
          <p:cNvPr id="111" name="Google Shape;111;p3"/>
          <p:cNvSpPr txBox="1"/>
          <p:nvPr>
            <p:ph idx="1" type="body"/>
          </p:nvPr>
        </p:nvSpPr>
        <p:spPr>
          <a:xfrm>
            <a:off x="1251675" y="1079250"/>
            <a:ext cx="10178400" cy="56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This is the actual question/task that you are attempting to answer in the essay. This will help you write your Thesis.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The Thesis can be in your introduction or conclusion.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A thesis is a statement that can be argued with historical </a:t>
            </a:r>
            <a:endParaRPr sz="3200"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A Thesis establishes a line of reasoning.</a:t>
            </a:r>
            <a:r>
              <a:rPr lang="en-US" sz="3200" u="sng"/>
              <a:t> </a:t>
            </a:r>
            <a:r>
              <a:rPr lang="en-US" sz="3200" u="sng"/>
              <a:t>Identify whether you are writing a comparison, causation, or CCOT essay.</a:t>
            </a:r>
            <a:endParaRPr sz="3200" u="sng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2. DOCUMENTS</a:t>
            </a:r>
            <a:endParaRPr/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1251678" y="1347537"/>
            <a:ext cx="10178322" cy="4532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4800"/>
              <a:buChar char="•"/>
            </a:pPr>
            <a:r>
              <a:rPr lang="en-US" sz="4800"/>
              <a:t>There will be 5 documents that will be used to help you write your essay. </a:t>
            </a:r>
            <a:endParaRPr sz="4800"/>
          </a:p>
          <a:p>
            <a:pPr indent="-3048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4800"/>
              <a:buChar char="•"/>
            </a:pPr>
            <a:r>
              <a:rPr lang="en-US" sz="4800"/>
              <a:t>There will be a mix of short passages, images, and charts.</a:t>
            </a:r>
            <a:endParaRPr sz="4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044b2de1ee_0_0"/>
          <p:cNvSpPr txBox="1"/>
          <p:nvPr>
            <p:ph type="ctrTitle"/>
          </p:nvPr>
        </p:nvSpPr>
        <p:spPr>
          <a:xfrm>
            <a:off x="1078523" y="1098388"/>
            <a:ext cx="10318500" cy="439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</a:pPr>
            <a:r>
              <a:rPr lang="en-US"/>
              <a:t>Steps to completing a DBQ</a:t>
            </a:r>
            <a:endParaRPr/>
          </a:p>
        </p:txBody>
      </p:sp>
      <p:sp>
        <p:nvSpPr>
          <p:cNvPr id="123" name="Google Shape;123;g2044b2de1ee_0_0"/>
          <p:cNvSpPr txBox="1"/>
          <p:nvPr>
            <p:ph idx="1" type="subTitle"/>
          </p:nvPr>
        </p:nvSpPr>
        <p:spPr>
          <a:xfrm>
            <a:off x="2215045" y="5979196"/>
            <a:ext cx="8045400" cy="7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World History II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8e466691a9_0_0"/>
          <p:cNvSpPr txBox="1"/>
          <p:nvPr>
            <p:ph type="title"/>
          </p:nvPr>
        </p:nvSpPr>
        <p:spPr>
          <a:xfrm>
            <a:off x="1251678" y="382385"/>
            <a:ext cx="10178400" cy="14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STEP ONE: Annotate the Prompt</a:t>
            </a:r>
            <a:endParaRPr/>
          </a:p>
        </p:txBody>
      </p:sp>
      <p:sp>
        <p:nvSpPr>
          <p:cNvPr id="129" name="Google Shape;129;g18e466691a9_0_0"/>
          <p:cNvSpPr txBox="1"/>
          <p:nvPr>
            <p:ph idx="1" type="body"/>
          </p:nvPr>
        </p:nvSpPr>
        <p:spPr>
          <a:xfrm>
            <a:off x="838200" y="1690701"/>
            <a:ext cx="10515600" cy="50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8445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4070"/>
              <a:buChar char="•"/>
            </a:pPr>
            <a:r>
              <a:rPr lang="en-US" sz="4070"/>
              <a:t>Read the prompt and figure out what it is asking you.</a:t>
            </a:r>
            <a:endParaRPr sz="4070"/>
          </a:p>
          <a:p>
            <a:pPr indent="-258445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4070"/>
              <a:buChar char="•"/>
            </a:pPr>
            <a:r>
              <a:rPr lang="en-US" sz="4070" u="sng">
                <a:highlight>
                  <a:schemeClr val="accent1"/>
                </a:highlight>
              </a:rPr>
              <a:t>WHEN</a:t>
            </a:r>
            <a:r>
              <a:rPr lang="en-US" sz="4070"/>
              <a:t> are you? </a:t>
            </a:r>
            <a:r>
              <a:rPr lang="en-US" sz="4070" u="sng">
                <a:highlight>
                  <a:srgbClr val="00FF00"/>
                </a:highlight>
              </a:rPr>
              <a:t>WHERE</a:t>
            </a:r>
            <a:r>
              <a:rPr lang="en-US" sz="4070"/>
              <a:t> are you? What is the </a:t>
            </a:r>
            <a:r>
              <a:rPr lang="en-US" sz="4070" u="sng">
                <a:highlight>
                  <a:srgbClr val="FF00FF"/>
                </a:highlight>
              </a:rPr>
              <a:t>TOPIC</a:t>
            </a:r>
            <a:r>
              <a:rPr lang="en-US" sz="4070"/>
              <a:t>? What is the </a:t>
            </a:r>
            <a:r>
              <a:rPr lang="en-US" sz="4070" u="sng">
                <a:highlight>
                  <a:srgbClr val="FFFF00"/>
                </a:highlight>
              </a:rPr>
              <a:t>SKILL</a:t>
            </a:r>
            <a:r>
              <a:rPr lang="en-US" sz="4070"/>
              <a:t>? What is the </a:t>
            </a:r>
            <a:r>
              <a:rPr lang="en-US" sz="4070" u="sng">
                <a:highlight>
                  <a:srgbClr val="00FFFF"/>
                </a:highlight>
              </a:rPr>
              <a:t>THEME</a:t>
            </a:r>
            <a:r>
              <a:rPr lang="en-US" sz="4070"/>
              <a:t>?</a:t>
            </a:r>
            <a:endParaRPr sz="4070"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8e466691a9_0_5"/>
          <p:cNvSpPr txBox="1"/>
          <p:nvPr>
            <p:ph type="title"/>
          </p:nvPr>
        </p:nvSpPr>
        <p:spPr>
          <a:xfrm>
            <a:off x="1251678" y="382385"/>
            <a:ext cx="10178400" cy="14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STEP TWO: Brainstorm</a:t>
            </a:r>
            <a:endParaRPr/>
          </a:p>
        </p:txBody>
      </p:sp>
      <p:sp>
        <p:nvSpPr>
          <p:cNvPr id="135" name="Google Shape;135;g18e466691a9_0_5"/>
          <p:cNvSpPr txBox="1"/>
          <p:nvPr>
            <p:ph idx="1" type="body"/>
          </p:nvPr>
        </p:nvSpPr>
        <p:spPr>
          <a:xfrm>
            <a:off x="838200" y="1690701"/>
            <a:ext cx="10515600" cy="50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8445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4070"/>
              <a:buChar char="•"/>
            </a:pPr>
            <a:r>
              <a:rPr lang="en-US" sz="4070"/>
              <a:t>How could you answer this prompt without the documents?</a:t>
            </a:r>
            <a:endParaRPr sz="4070"/>
          </a:p>
          <a:p>
            <a:pPr indent="-487044" lvl="1" marL="9144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4070"/>
              <a:buChar char="–"/>
            </a:pPr>
            <a:r>
              <a:rPr lang="en-US" sz="4070"/>
              <a:t>You are warming up your brain for what to look for in the documents.</a:t>
            </a:r>
            <a:endParaRPr sz="4070"/>
          </a:p>
          <a:p>
            <a:pPr indent="-487044" lvl="1" marL="9144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4070"/>
              <a:buChar char="–"/>
            </a:pPr>
            <a:r>
              <a:rPr lang="en-US" sz="4070"/>
              <a:t>You have some outside information to help you get the Outside Evidence points.</a:t>
            </a:r>
            <a:endParaRPr sz="4070"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STEP THREE: Read the Documents</a:t>
            </a:r>
            <a:endParaRPr/>
          </a:p>
        </p:txBody>
      </p:sp>
      <p:sp>
        <p:nvSpPr>
          <p:cNvPr id="141" name="Google Shape;141;p5"/>
          <p:cNvSpPr txBox="1"/>
          <p:nvPr>
            <p:ph idx="1" type="body"/>
          </p:nvPr>
        </p:nvSpPr>
        <p:spPr>
          <a:xfrm>
            <a:off x="838200" y="1690701"/>
            <a:ext cx="10515600" cy="50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8445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4070"/>
              <a:buChar char="•"/>
            </a:pPr>
            <a:r>
              <a:rPr lang="en-US" sz="4070"/>
              <a:t>To begin your analysis, consider each source document separately.</a:t>
            </a:r>
            <a:endParaRPr/>
          </a:p>
          <a:p>
            <a:pPr indent="-258445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4070"/>
              <a:buChar char="•"/>
            </a:pPr>
            <a:r>
              <a:rPr lang="en-US" sz="4070"/>
              <a:t>Examine the following texts and pull the main ideas of each by annotating it next to it.  </a:t>
            </a:r>
            <a:endParaRPr/>
          </a:p>
          <a:p>
            <a:pPr indent="-258445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4070"/>
              <a:buChar char="•"/>
            </a:pPr>
            <a:r>
              <a:rPr lang="en-US" sz="4070"/>
              <a:t>Consider how you might use it to help you answer the question.</a:t>
            </a:r>
            <a:r>
              <a:rPr lang="en-US" sz="1850"/>
              <a:t> </a:t>
            </a:r>
            <a:endParaRPr sz="1850"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"/>
          <p:cNvSpPr txBox="1"/>
          <p:nvPr>
            <p:ph type="title"/>
          </p:nvPr>
        </p:nvSpPr>
        <p:spPr>
          <a:xfrm>
            <a:off x="1251678" y="382385"/>
            <a:ext cx="10178400" cy="14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STEP THREE: Read the Documents</a:t>
            </a:r>
            <a:endParaRPr/>
          </a:p>
        </p:txBody>
      </p:sp>
      <p:sp>
        <p:nvSpPr>
          <p:cNvPr id="147" name="Google Shape;147;p6"/>
          <p:cNvSpPr txBox="1"/>
          <p:nvPr>
            <p:ph idx="1" type="body"/>
          </p:nvPr>
        </p:nvSpPr>
        <p:spPr>
          <a:xfrm>
            <a:off x="838200" y="1690701"/>
            <a:ext cx="10515600" cy="23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4070"/>
              <a:buChar char="•"/>
            </a:pPr>
            <a:r>
              <a:rPr lang="en-US" sz="4070"/>
              <a:t>Annotate at least 4 of the documents for HAPPY by creating a small t-chart to help you when you go to write.</a:t>
            </a:r>
            <a:endParaRPr sz="4070"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4070"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  <p:graphicFrame>
        <p:nvGraphicFramePr>
          <p:cNvPr id="148" name="Google Shape;148;p6"/>
          <p:cNvGraphicFramePr/>
          <p:nvPr/>
        </p:nvGraphicFramePr>
        <p:xfrm>
          <a:off x="4022150" y="4040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{18AC1461-FDF1-47CB-97F8-047465BFB4AF}</a:tableStyleId>
              </a:tblPr>
              <a:tblGrid>
                <a:gridCol w="1409350"/>
                <a:gridCol w="288235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DOCUMENT #</a:t>
                      </a:r>
                      <a:endParaRPr b="1"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HAPP-Y</a:t>
                      </a:r>
                      <a:endParaRPr b="1" sz="14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/>
                        <a:t>1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/>
                        <a:t>2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/>
                        <a:t>3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/>
                        <a:t>4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/>
                        <a:t>5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adge">
  <a:themeElements>
    <a:clrScheme name="Badge">
      <a:dk1>
        <a:srgbClr val="000000"/>
      </a:dk1>
      <a:lt1>
        <a:srgbClr val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