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hVxolbm8H3kgj4MrCsB02aLOfZ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B26C427-68E8-4229-A2BE-6BFBE9F5C5CE}">
  <a:tblStyle styleId="{FB26C427-68E8-4229-A2BE-6BFBE9F5C5CE}" styleName="Table_0">
    <a:wholeTbl>
      <a:tcTxStyle b="off" i="off">
        <a:font>
          <a:latin typeface="Impact"/>
          <a:ea typeface="Impact"/>
          <a:cs typeface="Impac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E6E6"/>
          </a:solidFill>
        </a:fill>
      </a:tcStyle>
    </a:wholeTbl>
    <a:band1H>
      <a:tcTxStyle/>
      <a:tcStyle>
        <a:fill>
          <a:solidFill>
            <a:srgbClr val="E6CACA"/>
          </a:solidFill>
        </a:fill>
      </a:tcStyle>
    </a:band1H>
    <a:band2H>
      <a:tcTxStyle/>
    </a:band2H>
    <a:band1V>
      <a:tcTxStyle/>
      <a:tcStyle>
        <a:fill>
          <a:solidFill>
            <a:srgbClr val="E6CACA"/>
          </a:solidFill>
        </a:fill>
      </a:tcStyle>
    </a:band1V>
    <a:band2V>
      <a:tcTxStyle/>
    </a:band2V>
    <a:lastCol>
      <a:tcTxStyle b="on" i="off">
        <a:font>
          <a:latin typeface="Impact"/>
          <a:ea typeface="Impact"/>
          <a:cs typeface="Impac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Impact"/>
          <a:ea typeface="Impact"/>
          <a:cs typeface="Impac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Impact"/>
          <a:ea typeface="Impact"/>
          <a:cs typeface="Impac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Impact"/>
          <a:ea typeface="Impact"/>
          <a:cs typeface="Impac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17" name="Google Shape;1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"/>
          <p:cNvSpPr/>
          <p:nvPr/>
        </p:nvSpPr>
        <p:spPr>
          <a:xfrm>
            <a:off x="-15875" y="0"/>
            <a:ext cx="11683810" cy="6588125"/>
          </a:xfrm>
          <a:custGeom>
            <a:rect b="b" l="l" r="r" t="t"/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01600" rotWithShape="0" algn="tl" dir="4380000" dist="1524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8"/>
          <p:cNvSpPr/>
          <p:nvPr/>
        </p:nvSpPr>
        <p:spPr>
          <a:xfrm>
            <a:off x="0" y="4282257"/>
            <a:ext cx="11329257" cy="2028845"/>
          </a:xfrm>
          <a:custGeom>
            <a:rect b="b" l="l" r="r" t="t"/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0" name="Google Shape;20;p8"/>
          <p:cNvSpPr/>
          <p:nvPr/>
        </p:nvSpPr>
        <p:spPr>
          <a:xfrm>
            <a:off x="0" y="0"/>
            <a:ext cx="8719579" cy="456877"/>
          </a:xfrm>
          <a:custGeom>
            <a:rect b="b" l="l" r="r" t="t"/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1" name="Google Shape;21;p8"/>
          <p:cNvSpPr/>
          <p:nvPr/>
        </p:nvSpPr>
        <p:spPr>
          <a:xfrm rot="-180000">
            <a:off x="-161800" y="293317"/>
            <a:ext cx="11367116" cy="5751804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8"/>
          <p:cNvSpPr txBox="1"/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subTitle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C060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8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/>
          <p:nvPr>
            <p:ph idx="2" type="pic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83" name="Google Shape;83;p17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89" name="Google Shape;89;p18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96" name="Google Shape;96;p19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b="0" lang="en-US" sz="8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b="0" lang="en-US" sz="8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04" name="Google Shape;104;p20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0" name="Google Shape;110;p21"/>
          <p:cNvSpPr txBox="1"/>
          <p:nvPr>
            <p:ph idx="2" type="body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1" name="Google Shape;111;p21"/>
          <p:cNvSpPr txBox="1"/>
          <p:nvPr>
            <p:ph idx="3" type="body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2" name="Google Shape;112;p21"/>
          <p:cNvSpPr txBox="1"/>
          <p:nvPr>
            <p:ph idx="4" type="body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3" name="Google Shape;113;p21"/>
          <p:cNvSpPr txBox="1"/>
          <p:nvPr>
            <p:ph idx="5" type="body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4" name="Google Shape;114;p21"/>
          <p:cNvSpPr txBox="1"/>
          <p:nvPr>
            <p:ph idx="6" type="body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5" name="Google Shape;115;p21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1" name="Google Shape;121;p22"/>
          <p:cNvSpPr/>
          <p:nvPr>
            <p:ph idx="2" type="pic"/>
          </p:nvPr>
        </p:nvSpPr>
        <p:spPr>
          <a:xfrm>
            <a:off x="685780" y="2063395"/>
            <a:ext cx="3310128" cy="1536725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2" name="Google Shape;122;p22"/>
          <p:cNvSpPr txBox="1"/>
          <p:nvPr>
            <p:ph idx="3" type="body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3" name="Google Shape;123;p22"/>
          <p:cNvSpPr txBox="1"/>
          <p:nvPr>
            <p:ph idx="4" type="body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4" name="Google Shape;124;p22"/>
          <p:cNvSpPr/>
          <p:nvPr>
            <p:ph idx="5" type="pic"/>
          </p:nvPr>
        </p:nvSpPr>
        <p:spPr>
          <a:xfrm>
            <a:off x="4235999" y="2063395"/>
            <a:ext cx="3310128" cy="1535237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p22"/>
          <p:cNvSpPr txBox="1"/>
          <p:nvPr>
            <p:ph idx="6" type="body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6" name="Google Shape;126;p22"/>
          <p:cNvSpPr txBox="1"/>
          <p:nvPr>
            <p:ph idx="7" type="body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7" name="Google Shape;127;p22"/>
          <p:cNvSpPr/>
          <p:nvPr>
            <p:ph idx="8" type="pic"/>
          </p:nvPr>
        </p:nvSpPr>
        <p:spPr>
          <a:xfrm>
            <a:off x="7768819" y="2063394"/>
            <a:ext cx="3310128" cy="1537196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" name="Google Shape;128;p22"/>
          <p:cNvSpPr txBox="1"/>
          <p:nvPr>
            <p:ph idx="9" type="body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9" name="Google Shape;129;p22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 rot="5400000">
            <a:off x="4227559" y="-1478362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3" type="body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52" name="Google Shape;52;p12"/>
          <p:cNvSpPr txBox="1"/>
          <p:nvPr>
            <p:ph idx="4" type="body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/>
          <p:nvPr>
            <p:ph idx="2" type="pic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76" name="Google Shape;76;p16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png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6" name="Google Shape;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7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8" name="Google Shape;8;p7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98425" rotWithShape="0" algn="tl" dir="4380000" dist="76200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7"/>
            <p:cNvSpPr/>
            <p:nvPr/>
          </p:nvSpPr>
          <p:spPr>
            <a:xfrm>
              <a:off x="-25397" y="0"/>
              <a:ext cx="11773291" cy="6419514"/>
            </a:xfrm>
            <a:custGeom>
              <a:rect b="b" l="l" r="r" t="t"/>
              <a:pathLst>
                <a:path extrusionOk="0" h="6419514" w="11773291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cap="flat" cmpd="sng" w="825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" name="Google Shape;10;p7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" name="Google Shape;11;p7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b="0" i="0" sz="5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7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1148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39116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37083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370839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370839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370839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37084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37084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5" name="Google Shape;15;p7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</a:pPr>
            <a:r>
              <a:rPr lang="en-US"/>
              <a:t>DBQ WRITING STRUCTURE</a:t>
            </a:r>
            <a:endParaRPr/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</a:pPr>
            <a:r>
              <a:rPr lang="en-US"/>
              <a:t>THE FORMULA THAT GIVES YOU THAT A!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4228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 txBox="1"/>
          <p:nvPr/>
        </p:nvSpPr>
        <p:spPr>
          <a:xfrm rot="-1351529">
            <a:off x="8528699" y="3062957"/>
            <a:ext cx="3665833" cy="1569660"/>
          </a:xfrm>
          <a:prstGeom prst="rect">
            <a:avLst/>
          </a:prstGeom>
          <a:solidFill>
            <a:srgbClr val="F6898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T= “[main idea of the prompt] happened in the context of [Big Event/Idea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[-ism or -tion]”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/>
          <p:nvPr>
            <p:ph type="title"/>
          </p:nvPr>
        </p:nvSpPr>
        <p:spPr>
          <a:xfrm>
            <a:off x="838200" y="116930"/>
            <a:ext cx="10515600" cy="1019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b="1" lang="en-US"/>
              <a:t>THESIS STATEMENT/ CLAIM</a:t>
            </a:r>
            <a:endParaRPr b="1"/>
          </a:p>
        </p:txBody>
      </p:sp>
      <p:sp>
        <p:nvSpPr>
          <p:cNvPr id="161" name="Google Shape;161;p3"/>
          <p:cNvSpPr txBox="1"/>
          <p:nvPr>
            <p:ph idx="1" type="body"/>
          </p:nvPr>
        </p:nvSpPr>
        <p:spPr>
          <a:xfrm>
            <a:off x="156755" y="635726"/>
            <a:ext cx="11482200" cy="53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 THE LETTERS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X= ARGUMENT (DIRECT ANSWER TO THE PROMPT)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Y= COUNTER-ARGUMENT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A= MAIN REASON WHY (THIS WILL BE YOUR FIRST PARAGRAPH)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B= ANOTHER REASON WHY (THIS WILL BE YOUR SECOND PARAGRAPH)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BASIC (THIS IS 8</a:t>
            </a:r>
            <a:r>
              <a:rPr baseline="30000" lang="en-US"/>
              <a:t>TH</a:t>
            </a:r>
            <a:r>
              <a:rPr lang="en-US"/>
              <a:t> GRADE EXPECTATION)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X, BECAUSE A AND B.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“INDIA’S PARTITION PLAN WAS NOT A GOOD IDEA, BECAUSE OF A AND B.”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 ADVANCED (THIS IS 10</a:t>
            </a:r>
            <a:r>
              <a:rPr baseline="30000" lang="en-US"/>
              <a:t>TH</a:t>
            </a:r>
            <a:r>
              <a:rPr lang="en-US"/>
              <a:t> GRADE EXPECTATION)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ALTHOUGH Y, X, BECAUSE A AND B.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“ALTHOUGH [SOME REASON WHY THE PLAN WAS BAD], INDIA’S PARTITION PLAN WAS A GOOD IDEA, BECAUSE OF A AND B.”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/>
          <p:nvPr>
            <p:ph type="title"/>
          </p:nvPr>
        </p:nvSpPr>
        <p:spPr>
          <a:xfrm>
            <a:off x="381000" y="1561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BODY PARAGRAPH- THE BASIC TEA</a:t>
            </a:r>
            <a:endParaRPr/>
          </a:p>
        </p:txBody>
      </p:sp>
      <p:graphicFrame>
        <p:nvGraphicFramePr>
          <p:cNvPr id="167" name="Google Shape;167;p4"/>
          <p:cNvGraphicFramePr/>
          <p:nvPr/>
        </p:nvGraphicFramePr>
        <p:xfrm>
          <a:off x="209006" y="1481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{FB26C427-68E8-4229-A2BE-6BFBE9F5C5CE}</a:tableStyleId>
              </a:tblPr>
              <a:tblGrid>
                <a:gridCol w="2295625"/>
                <a:gridCol w="9356425"/>
              </a:tblGrid>
              <a:tr h="92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Impact"/>
                          <a:ea typeface="Impact"/>
                          <a:cs typeface="Impact"/>
                          <a:sym typeface="Impact"/>
                        </a:rPr>
                        <a:t>Topic Sentence </a:t>
                      </a:r>
                      <a:endParaRPr sz="2000" u="none" cap="none" strike="noStrike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88900" marB="88900" marR="88900" marL="889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[A from my thesis statement] = First Body Paragraph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Impact"/>
                        <a:buNone/>
                      </a:pPr>
                      <a:r>
                        <a:rPr lang="en-US" sz="2000" u="none" cap="none" strike="noStrike"/>
                        <a:t>[B from my thesis statement] = Second Body Paragraph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8900" marB="88900" marR="88900" marL="88900">
                    <a:solidFill>
                      <a:srgbClr val="F2F2F2"/>
                    </a:solidFill>
                  </a:tcPr>
                </a:tc>
              </a:tr>
              <a:tr h="82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Impact"/>
                          <a:ea typeface="Impact"/>
                          <a:cs typeface="Impact"/>
                          <a:sym typeface="Impact"/>
                        </a:rPr>
                        <a:t>Evidence #1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Impact"/>
                          <a:ea typeface="Impact"/>
                          <a:cs typeface="Impact"/>
                          <a:sym typeface="Impact"/>
                        </a:rPr>
                        <a:t>(Describe)</a:t>
                      </a:r>
                      <a:endParaRPr sz="2000" u="none" cap="none" strike="noStrike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88900" marB="88900" marR="88900" marL="889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As described by [Author or Document Title]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According to Document __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88900" marB="88900" marR="88900" marL="88900">
                    <a:solidFill>
                      <a:srgbClr val="F2F2F2"/>
                    </a:solidFill>
                  </a:tcPr>
                </a:tc>
              </a:tr>
              <a:tr h="83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Impact"/>
                          <a:ea typeface="Impact"/>
                          <a:cs typeface="Impact"/>
                          <a:sym typeface="Impact"/>
                        </a:rPr>
                        <a:t>Analysis #1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Impact"/>
                          <a:ea typeface="Impact"/>
                          <a:cs typeface="Impact"/>
                          <a:sym typeface="Impact"/>
                        </a:rPr>
                        <a:t>(Support)</a:t>
                      </a:r>
                      <a:endParaRPr sz="2000" u="none" cap="none" strike="noStrike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88900" marB="88900" marR="88900" marL="889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mpact"/>
                        <a:buNone/>
                      </a:pPr>
                      <a:r>
                        <a:rPr lang="en-US" sz="1800" u="none" cap="none" strike="noStrike"/>
                        <a:t>This shows . . .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mpact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This illustrates . . 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mpact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This proves . . .</a:t>
                      </a:r>
                      <a:endParaRPr/>
                    </a:p>
                  </a:txBody>
                  <a:tcPr marT="88900" marB="88900" marR="88900" marL="88900">
                    <a:solidFill>
                      <a:srgbClr val="F2F2F2"/>
                    </a:solidFill>
                  </a:tcPr>
                </a:tc>
              </a:tr>
              <a:tr h="705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Impact"/>
                          <a:ea typeface="Impact"/>
                          <a:cs typeface="Impact"/>
                          <a:sym typeface="Impact"/>
                        </a:rPr>
                        <a:t>Evidence #2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Impact"/>
                        <a:buNone/>
                      </a:pPr>
                      <a:r>
                        <a:rPr lang="en-US" sz="2000" u="none" cap="none" strike="noStrike">
                          <a:latin typeface="Impact"/>
                          <a:ea typeface="Impact"/>
                          <a:cs typeface="Impact"/>
                          <a:sym typeface="Impact"/>
                        </a:rPr>
                        <a:t>(Describe)</a:t>
                      </a:r>
                      <a:endParaRPr sz="2000" u="none" cap="none" strike="noStrike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88900" marB="88900" marR="88900" marL="889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mpact"/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Furthermore, As described by [Author or Document Title]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mpact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 can also see in Document __</a:t>
                      </a:r>
                      <a:endParaRPr/>
                    </a:p>
                  </a:txBody>
                  <a:tcPr marT="88900" marB="88900" marR="88900" marL="88900">
                    <a:solidFill>
                      <a:srgbClr val="F2F2F2"/>
                    </a:solidFill>
                  </a:tcPr>
                </a:tc>
              </a:tr>
              <a:tr h="107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Impact"/>
                          <a:ea typeface="Impact"/>
                          <a:cs typeface="Impact"/>
                          <a:sym typeface="Impact"/>
                        </a:rPr>
                        <a:t>Analysis #2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Impact"/>
                          <a:ea typeface="Impact"/>
                          <a:cs typeface="Impact"/>
                          <a:sym typeface="Impact"/>
                        </a:rPr>
                        <a:t>(Support)</a:t>
                      </a:r>
                      <a:endParaRPr sz="2000" u="none" cap="none" strike="noStrike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88900" marB="88900" marR="88900" marL="889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mpact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This shows . . 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mpact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This illustrates . . 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mpact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This proves . . .</a:t>
                      </a:r>
                      <a:endParaRPr/>
                    </a:p>
                  </a:txBody>
                  <a:tcPr marT="88900" marB="88900" marR="88900" marL="8890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/>
          <p:nvPr>
            <p:ph type="title"/>
          </p:nvPr>
        </p:nvSpPr>
        <p:spPr>
          <a:xfrm>
            <a:off x="381000" y="1561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UPGRADE: SOURCING</a:t>
            </a:r>
            <a:br>
              <a:rPr lang="en-US"/>
            </a:br>
            <a:r>
              <a:rPr lang="en-US" sz="3100"/>
              <a:t>*PUT THIS AFTER THE E &amp; A OF THE DOCUMENT YOU ARE SOURCING</a:t>
            </a:r>
            <a:endParaRPr sz="3100"/>
          </a:p>
        </p:txBody>
      </p:sp>
      <p:graphicFrame>
        <p:nvGraphicFramePr>
          <p:cNvPr id="173" name="Google Shape;173;p5"/>
          <p:cNvGraphicFramePr/>
          <p:nvPr/>
        </p:nvGraphicFramePr>
        <p:xfrm>
          <a:off x="381000" y="18866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{FB26C427-68E8-4229-A2BE-6BFBE9F5C5CE}</a:tableStyleId>
              </a:tblPr>
              <a:tblGrid>
                <a:gridCol w="2220575"/>
                <a:gridCol w="9050500"/>
              </a:tblGrid>
              <a:tr h="92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Impact"/>
                          <a:ea typeface="Impact"/>
                          <a:cs typeface="Impact"/>
                          <a:sym typeface="Impact"/>
                        </a:rPr>
                        <a:t>Historical Situation</a:t>
                      </a:r>
                      <a:endParaRPr sz="2000" u="none" cap="none" strike="noStrike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88900" marB="88900" marR="88900" marL="8890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Impact"/>
                          <a:ea typeface="Impact"/>
                          <a:cs typeface="Impact"/>
                          <a:sym typeface="Impact"/>
                        </a:rPr>
                        <a:t>[Last name of author] was most likely influenced by [specific event not found in document] which [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explain how it is relevant to an argument that addresses the prompt].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8900" marB="88900" marR="88900" marL="88900"/>
                </a:tc>
              </a:tr>
              <a:tr h="82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Impact"/>
                          <a:ea typeface="Impact"/>
                          <a:cs typeface="Impact"/>
                          <a:sym typeface="Impact"/>
                        </a:rPr>
                        <a:t>Audience</a:t>
                      </a:r>
                      <a:endParaRPr sz="2000" u="none" cap="none" strike="noStrike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88900" marB="88900" marR="88900" marL="8890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mpact"/>
                        <a:buNone/>
                      </a:pPr>
                      <a:r>
                        <a:rPr b="0" lang="en-US" sz="1800" u="none" cap="none" strike="noStrike">
                          <a:latin typeface="Impact"/>
                          <a:ea typeface="Impact"/>
                          <a:cs typeface="Impact"/>
                          <a:sym typeface="Impact"/>
                        </a:rPr>
                        <a:t>[Last name of author]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probably spoke directly to [Audience] in order to </a:t>
                      </a:r>
                      <a:r>
                        <a:rPr b="0" lang="en-US" sz="2000" u="none" cap="none" strike="noStrike">
                          <a:latin typeface="Impact"/>
                          <a:ea typeface="Impact"/>
                          <a:cs typeface="Impact"/>
                          <a:sym typeface="Impact"/>
                        </a:rPr>
                        <a:t>[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explain how it is relevant to an argument that addresses the prompt].</a:t>
                      </a:r>
                      <a:endParaRPr b="0" sz="1800" u="none" cap="none" strike="noStrike"/>
                    </a:p>
                  </a:txBody>
                  <a:tcPr marT="88900" marB="88900" marR="88900" marL="88900"/>
                </a:tc>
              </a:tr>
              <a:tr h="83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Impact"/>
                          <a:ea typeface="Impact"/>
                          <a:cs typeface="Impact"/>
                          <a:sym typeface="Impact"/>
                        </a:rPr>
                        <a:t>Purpose</a:t>
                      </a:r>
                      <a:endParaRPr sz="2000" u="none" cap="none" strike="noStrike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88900" marB="88900" marR="88900" marL="8890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Impact"/>
                          <a:ea typeface="Impact"/>
                          <a:cs typeface="Impact"/>
                          <a:sym typeface="Impact"/>
                        </a:rPr>
                        <a:t>[Last name of author] probably [purpose] in order to [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explain how it is relevant to an argument that addresses the prompt].</a:t>
                      </a:r>
                      <a:endParaRPr b="0" sz="1800"/>
                    </a:p>
                  </a:txBody>
                  <a:tcPr marT="88900" marB="88900" marR="88900" marL="88900"/>
                </a:tc>
              </a:tr>
              <a:tr h="705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Impact"/>
                          <a:ea typeface="Impact"/>
                          <a:cs typeface="Impact"/>
                          <a:sym typeface="Impact"/>
                        </a:rPr>
                        <a:t>Point of</a:t>
                      </a:r>
                      <a:r>
                        <a:rPr lang="en-US" sz="2000">
                          <a:latin typeface="Impact"/>
                          <a:ea typeface="Impact"/>
                          <a:cs typeface="Impact"/>
                          <a:sym typeface="Impact"/>
                        </a:rPr>
                        <a:t> View</a:t>
                      </a:r>
                      <a:endParaRPr sz="20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strike="noStrike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88900" marB="88900" marR="88900" marL="8890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latin typeface="Impact"/>
                          <a:ea typeface="Impact"/>
                          <a:cs typeface="Impact"/>
                          <a:sym typeface="Impact"/>
                        </a:rPr>
                        <a:t>[Last name of author] as a [CORNPEG] [argued or said what from the document] because [</a:t>
                      </a:r>
                      <a:r>
                        <a:rPr b="0" i="0" lang="en-US" sz="1800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explain how it is relevant to an argument that addresses the prompt].</a:t>
                      </a:r>
                      <a:endParaRPr b="0" sz="1800"/>
                    </a:p>
                  </a:txBody>
                  <a:tcPr marT="88900" marB="88900" marR="88900" marL="8890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>
            <p:ph type="title"/>
          </p:nvPr>
        </p:nvSpPr>
        <p:spPr>
          <a:xfrm>
            <a:off x="381000" y="1561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UPGRADE: OUTSIDE EVIDENCE</a:t>
            </a:r>
            <a:br>
              <a:rPr lang="en-US"/>
            </a:br>
            <a:endParaRPr sz="3100"/>
          </a:p>
        </p:txBody>
      </p:sp>
      <p:graphicFrame>
        <p:nvGraphicFramePr>
          <p:cNvPr id="179" name="Google Shape;179;p6"/>
          <p:cNvGraphicFramePr/>
          <p:nvPr/>
        </p:nvGraphicFramePr>
        <p:xfrm>
          <a:off x="381000" y="126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{FB26C427-68E8-4229-A2BE-6BFBE9F5C5CE}</a:tableStyleId>
              </a:tblPr>
              <a:tblGrid>
                <a:gridCol w="2295625"/>
                <a:gridCol w="9356425"/>
              </a:tblGrid>
              <a:tr h="82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Impact"/>
                          <a:ea typeface="Impact"/>
                          <a:cs typeface="Impact"/>
                          <a:sym typeface="Impact"/>
                        </a:rPr>
                        <a:t>Evidence</a:t>
                      </a:r>
                      <a:endParaRPr sz="20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Impact"/>
                          <a:ea typeface="Impact"/>
                          <a:cs typeface="Impact"/>
                          <a:sym typeface="Impact"/>
                        </a:rPr>
                        <a:t>(Describe)</a:t>
                      </a:r>
                      <a:endParaRPr sz="20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88900" marB="88900" marR="88900" marL="889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Another . . 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Also . . . </a:t>
                      </a:r>
                      <a:endParaRPr sz="1800">
                        <a:solidFill>
                          <a:schemeClr val="dk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88900" marB="88900" marR="88900" marL="88900">
                    <a:solidFill>
                      <a:srgbClr val="F2F2F2"/>
                    </a:solidFill>
                  </a:tcPr>
                </a:tc>
              </a:tr>
              <a:tr h="83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Impact"/>
                          <a:ea typeface="Impact"/>
                          <a:cs typeface="Impact"/>
                          <a:sym typeface="Impact"/>
                        </a:rPr>
                        <a:t>Analysis</a:t>
                      </a:r>
                      <a:endParaRPr sz="20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Impact"/>
                          <a:ea typeface="Impact"/>
                          <a:cs typeface="Impact"/>
                          <a:sym typeface="Impact"/>
                        </a:rPr>
                        <a:t>(Support)</a:t>
                      </a:r>
                      <a:endParaRPr sz="20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88900" marB="88900" marR="88900" marL="889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mpact"/>
                        <a:buNone/>
                      </a:pPr>
                      <a:r>
                        <a:rPr lang="en-US" sz="1800"/>
                        <a:t>This</a:t>
                      </a:r>
                      <a:r>
                        <a:rPr lang="en-US" sz="1800"/>
                        <a:t> further supports the argument because . . . </a:t>
                      </a:r>
                      <a:endParaRPr sz="1800">
                        <a:solidFill>
                          <a:schemeClr val="dk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88900" marB="88900" marR="88900" marL="8890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80" name="Google Shape;180;p6"/>
          <p:cNvSpPr txBox="1"/>
          <p:nvPr/>
        </p:nvSpPr>
        <p:spPr>
          <a:xfrm>
            <a:off x="705394" y="3135085"/>
            <a:ext cx="9313817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*Outside evidence is something that is not stated or inferred in the documents. It also cannot be something from what you wrote in your contextualization.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*Often we use similar events happening somewhere else in the world during the same time frame. </a:t>
            </a:r>
            <a:endParaRPr sz="3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2022-03-30T02:39:32Z</dcterms:created>
  <dc:creator>Anna Harding</dc:creator>
</cp:coreProperties>
</file>